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73" r:id="rId1"/>
  </p:sldMasterIdLst>
  <p:notesMasterIdLst>
    <p:notesMasterId r:id="rId48"/>
  </p:notesMasterIdLst>
  <p:sldIdLst>
    <p:sldId id="256" r:id="rId2"/>
    <p:sldId id="257" r:id="rId3"/>
    <p:sldId id="259" r:id="rId4"/>
    <p:sldId id="264" r:id="rId5"/>
    <p:sldId id="260" r:id="rId6"/>
    <p:sldId id="261" r:id="rId7"/>
    <p:sldId id="263" r:id="rId8"/>
    <p:sldId id="262" r:id="rId9"/>
    <p:sldId id="265" r:id="rId10"/>
    <p:sldId id="274" r:id="rId11"/>
    <p:sldId id="266" r:id="rId12"/>
    <p:sldId id="267" r:id="rId13"/>
    <p:sldId id="268" r:id="rId14"/>
    <p:sldId id="269" r:id="rId15"/>
    <p:sldId id="277" r:id="rId16"/>
    <p:sldId id="284" r:id="rId17"/>
    <p:sldId id="270" r:id="rId18"/>
    <p:sldId id="273" r:id="rId19"/>
    <p:sldId id="271" r:id="rId20"/>
    <p:sldId id="272" r:id="rId21"/>
    <p:sldId id="275" r:id="rId22"/>
    <p:sldId id="285" r:id="rId23"/>
    <p:sldId id="276" r:id="rId24"/>
    <p:sldId id="278" r:id="rId25"/>
    <p:sldId id="279" r:id="rId26"/>
    <p:sldId id="280" r:id="rId27"/>
    <p:sldId id="288" r:id="rId28"/>
    <p:sldId id="289" r:id="rId29"/>
    <p:sldId id="281" r:id="rId30"/>
    <p:sldId id="282" r:id="rId31"/>
    <p:sldId id="286" r:id="rId32"/>
    <p:sldId id="287" r:id="rId33"/>
    <p:sldId id="283" r:id="rId34"/>
    <p:sldId id="290" r:id="rId35"/>
    <p:sldId id="291" r:id="rId36"/>
    <p:sldId id="292" r:id="rId37"/>
    <p:sldId id="293" r:id="rId38"/>
    <p:sldId id="294" r:id="rId39"/>
    <p:sldId id="295" r:id="rId40"/>
    <p:sldId id="296" r:id="rId41"/>
    <p:sldId id="297" r:id="rId42"/>
    <p:sldId id="298" r:id="rId43"/>
    <p:sldId id="301" r:id="rId44"/>
    <p:sldId id="302" r:id="rId45"/>
    <p:sldId id="299" r:id="rId46"/>
    <p:sldId id="300"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7409" autoAdjust="0"/>
  </p:normalViewPr>
  <p:slideViewPr>
    <p:cSldViewPr snapToGrid="0">
      <p:cViewPr varScale="1">
        <p:scale>
          <a:sx n="97" d="100"/>
          <a:sy n="97" d="100"/>
        </p:scale>
        <p:origin x="111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FAC0A3-A692-41F0-85C0-7CE6A8CC699E}" type="datetimeFigureOut">
              <a:rPr lang="ru-RU" smtClean="0"/>
              <a:t>24.04.2023</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EB6853-3799-4439-9548-C92BF27231CB}" type="slidenum">
              <a:rPr lang="ru-RU" smtClean="0"/>
              <a:t>‹#›</a:t>
            </a:fld>
            <a:endParaRPr lang="ru-RU"/>
          </a:p>
        </p:txBody>
      </p:sp>
    </p:spTree>
    <p:extLst>
      <p:ext uri="{BB962C8B-B14F-4D97-AF65-F5344CB8AC3E}">
        <p14:creationId xmlns:p14="http://schemas.microsoft.com/office/powerpoint/2010/main" val="1969690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05EB6853-3799-4439-9548-C92BF27231CB}" type="slidenum">
              <a:rPr lang="ru-RU" smtClean="0"/>
              <a:t>1</a:t>
            </a:fld>
            <a:endParaRPr lang="ru-RU"/>
          </a:p>
        </p:txBody>
      </p:sp>
    </p:spTree>
    <p:extLst>
      <p:ext uri="{BB962C8B-B14F-4D97-AF65-F5344CB8AC3E}">
        <p14:creationId xmlns:p14="http://schemas.microsoft.com/office/powerpoint/2010/main" val="20026310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fr-FR" dirty="0"/>
              <a:t>Pour assurer le fonctionnement complet du projet, j'ai intégré le framework Symfony. </a:t>
            </a:r>
          </a:p>
          <a:p>
            <a:r>
              <a:rPr lang="fr-FR" dirty="0"/>
              <a:t>Il fonctionne sur le modèle MVC, dont nous parlerons en détail plus tard. </a:t>
            </a:r>
          </a:p>
          <a:p>
            <a:r>
              <a:rPr lang="fr-FR" dirty="0"/>
              <a:t>Pour l'instant, je voulais simplement montrer la mise en œuvre de la page d'accueil à l'aide du contrôleur main et du Twig template index. </a:t>
            </a:r>
          </a:p>
          <a:p>
            <a:r>
              <a:rPr lang="fr-FR" dirty="0"/>
              <a:t>On peut remarquer ici que Twig permet de déstructurer les composants et de les assembler en pages, </a:t>
            </a:r>
          </a:p>
          <a:p>
            <a:r>
              <a:rPr lang="fr-FR" dirty="0"/>
              <a:t>ce qui simplifie la structure du code et le rend plus lisible. </a:t>
            </a:r>
          </a:p>
          <a:p>
            <a:r>
              <a:rPr lang="fr-FR" dirty="0"/>
              <a:t>Une fonctionnalité similaire est également utilisée dans des frameworks populaires de JavaScript tels que Vue ou Next (un framework basé sur React).</a:t>
            </a:r>
            <a:endParaRPr lang="ru-RU" dirty="0"/>
          </a:p>
        </p:txBody>
      </p:sp>
      <p:sp>
        <p:nvSpPr>
          <p:cNvPr id="4" name="Номер слайда 3"/>
          <p:cNvSpPr>
            <a:spLocks noGrp="1"/>
          </p:cNvSpPr>
          <p:nvPr>
            <p:ph type="sldNum" sz="quarter" idx="5"/>
          </p:nvPr>
        </p:nvSpPr>
        <p:spPr/>
        <p:txBody>
          <a:bodyPr/>
          <a:lstStyle/>
          <a:p>
            <a:fld id="{05EB6853-3799-4439-9548-C92BF27231CB}" type="slidenum">
              <a:rPr lang="ru-RU" smtClean="0"/>
              <a:t>16</a:t>
            </a:fld>
            <a:endParaRPr lang="ru-RU"/>
          </a:p>
        </p:txBody>
      </p:sp>
    </p:spTree>
    <p:extLst>
      <p:ext uri="{BB962C8B-B14F-4D97-AF65-F5344CB8AC3E}">
        <p14:creationId xmlns:p14="http://schemas.microsoft.com/office/powerpoint/2010/main" val="3021817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fr-FR" dirty="0"/>
              <a:t>Pour revenir à Bootstrap, je voudrais présenter le menu hamburger et le menu déroulant créés avec son aide. </a:t>
            </a:r>
            <a:endParaRPr lang="ru-RU" dirty="0"/>
          </a:p>
          <a:p>
            <a:r>
              <a:rPr lang="fr-FR" dirty="0"/>
              <a:t>J'ai également ajouté une petite animation pour le bouton de déploiement du hamburger en utilisant le code CSS et JavaScript de la bibliothèque libre de jonsuh.com.</a:t>
            </a:r>
            <a:endParaRPr lang="ru-RU" dirty="0"/>
          </a:p>
        </p:txBody>
      </p:sp>
      <p:sp>
        <p:nvSpPr>
          <p:cNvPr id="4" name="Номер слайда 3"/>
          <p:cNvSpPr>
            <a:spLocks noGrp="1"/>
          </p:cNvSpPr>
          <p:nvPr>
            <p:ph type="sldNum" sz="quarter" idx="5"/>
          </p:nvPr>
        </p:nvSpPr>
        <p:spPr/>
        <p:txBody>
          <a:bodyPr/>
          <a:lstStyle/>
          <a:p>
            <a:fld id="{05EB6853-3799-4439-9548-C92BF27231CB}" type="slidenum">
              <a:rPr lang="ru-RU" smtClean="0"/>
              <a:t>17</a:t>
            </a:fld>
            <a:endParaRPr lang="ru-RU"/>
          </a:p>
        </p:txBody>
      </p:sp>
    </p:spTree>
    <p:extLst>
      <p:ext uri="{BB962C8B-B14F-4D97-AF65-F5344CB8AC3E}">
        <p14:creationId xmlns:p14="http://schemas.microsoft.com/office/powerpoint/2010/main" val="2963989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fr-FR" dirty="0"/>
              <a:t>Voici des extraits de code pour le menu hamburger, </a:t>
            </a:r>
            <a:endParaRPr lang="ru-RU" dirty="0"/>
          </a:p>
          <a:p>
            <a:r>
              <a:rPr lang="fr-FR" dirty="0"/>
              <a:t>ainsi qu'une démonstration de la façon dont vous pouvez modifier le code CSS natif de Bootstrap pour répondre aux besoins de votre projet. </a:t>
            </a:r>
            <a:endParaRPr lang="ru-RU" dirty="0"/>
          </a:p>
          <a:p>
            <a:r>
              <a:rPr lang="fr-FR" dirty="0"/>
              <a:t>Depuis la version 5, cela peut être fait directement avec CSS, </a:t>
            </a:r>
            <a:endParaRPr lang="ru-RU" dirty="0"/>
          </a:p>
          <a:p>
            <a:r>
              <a:rPr lang="fr-FR" dirty="0"/>
              <a:t>alors qu'auparavant, cela était possible uniquement en éditant le SCSS (cette possibilité est toujours disponible, mais je ne l'ai pas utilisée).</a:t>
            </a:r>
            <a:endParaRPr lang="ru-RU" dirty="0"/>
          </a:p>
        </p:txBody>
      </p:sp>
      <p:sp>
        <p:nvSpPr>
          <p:cNvPr id="4" name="Номер слайда 3"/>
          <p:cNvSpPr>
            <a:spLocks noGrp="1"/>
          </p:cNvSpPr>
          <p:nvPr>
            <p:ph type="sldNum" sz="quarter" idx="5"/>
          </p:nvPr>
        </p:nvSpPr>
        <p:spPr/>
        <p:txBody>
          <a:bodyPr/>
          <a:lstStyle/>
          <a:p>
            <a:fld id="{05EB6853-3799-4439-9548-C92BF27231CB}" type="slidenum">
              <a:rPr lang="ru-RU" smtClean="0"/>
              <a:t>18</a:t>
            </a:fld>
            <a:endParaRPr lang="ru-RU"/>
          </a:p>
        </p:txBody>
      </p:sp>
    </p:spTree>
    <p:extLst>
      <p:ext uri="{BB962C8B-B14F-4D97-AF65-F5344CB8AC3E}">
        <p14:creationId xmlns:p14="http://schemas.microsoft.com/office/powerpoint/2010/main" val="1574417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fr-FR" dirty="0"/>
              <a:t>Je voudrais également parler des API que j'ai utilisées dans mon projet. </a:t>
            </a:r>
            <a:endParaRPr lang="ru-RU" dirty="0"/>
          </a:p>
          <a:p>
            <a:r>
              <a:rPr lang="fr-FR" dirty="0"/>
              <a:t>L'une d'entre elles est l'API géographique du gouvernement français. </a:t>
            </a:r>
            <a:endParaRPr lang="ru-RU" dirty="0"/>
          </a:p>
          <a:p>
            <a:r>
              <a:rPr lang="fr-FR" dirty="0"/>
              <a:t>Ici, une page de la documentation avec une partie du format de réponse de la requête est présentée.</a:t>
            </a:r>
            <a:endParaRPr lang="ru-RU" dirty="0"/>
          </a:p>
        </p:txBody>
      </p:sp>
      <p:sp>
        <p:nvSpPr>
          <p:cNvPr id="4" name="Номер слайда 3"/>
          <p:cNvSpPr>
            <a:spLocks noGrp="1"/>
          </p:cNvSpPr>
          <p:nvPr>
            <p:ph type="sldNum" sz="quarter" idx="5"/>
          </p:nvPr>
        </p:nvSpPr>
        <p:spPr/>
        <p:txBody>
          <a:bodyPr/>
          <a:lstStyle/>
          <a:p>
            <a:fld id="{05EB6853-3799-4439-9548-C92BF27231CB}" type="slidenum">
              <a:rPr lang="ru-RU" smtClean="0"/>
              <a:t>19</a:t>
            </a:fld>
            <a:endParaRPr lang="ru-RU"/>
          </a:p>
        </p:txBody>
      </p:sp>
    </p:spTree>
    <p:extLst>
      <p:ext uri="{BB962C8B-B14F-4D97-AF65-F5344CB8AC3E}">
        <p14:creationId xmlns:p14="http://schemas.microsoft.com/office/powerpoint/2010/main" val="2561768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fr-FR" dirty="0"/>
              <a:t>J'ai utilisé cette API pour déterminer avec précision la ville de résidence de l'utilisateur. </a:t>
            </a:r>
            <a:endParaRPr lang="ru-RU" dirty="0"/>
          </a:p>
          <a:p>
            <a:r>
              <a:rPr lang="fr-FR" dirty="0"/>
              <a:t>Cela est mis en œuvre de la manière suivante : lors de l'inscription, l'utilisateur saisit son adresse. </a:t>
            </a:r>
            <a:endParaRPr lang="ru-RU" dirty="0"/>
          </a:p>
          <a:p>
            <a:r>
              <a:rPr lang="fr-FR" dirty="0"/>
              <a:t>Si le code postal est correctement saisi, la ville est automatiquement chargée. </a:t>
            </a:r>
            <a:endParaRPr lang="ru-RU" dirty="0"/>
          </a:p>
          <a:p>
            <a:r>
              <a:rPr lang="fr-FR" dirty="0"/>
              <a:t>Si l'utilisateur a commis une erreur dans le code postal, un message d'erreur apparaît et l'utilisateur doit vérifier son code postal.</a:t>
            </a:r>
            <a:endParaRPr lang="ru-RU" dirty="0"/>
          </a:p>
        </p:txBody>
      </p:sp>
      <p:sp>
        <p:nvSpPr>
          <p:cNvPr id="4" name="Номер слайда 3"/>
          <p:cNvSpPr>
            <a:spLocks noGrp="1"/>
          </p:cNvSpPr>
          <p:nvPr>
            <p:ph type="sldNum" sz="quarter" idx="5"/>
          </p:nvPr>
        </p:nvSpPr>
        <p:spPr/>
        <p:txBody>
          <a:bodyPr/>
          <a:lstStyle/>
          <a:p>
            <a:fld id="{05EB6853-3799-4439-9548-C92BF27231CB}" type="slidenum">
              <a:rPr lang="ru-RU" smtClean="0"/>
              <a:t>20</a:t>
            </a:fld>
            <a:endParaRPr lang="ru-RU"/>
          </a:p>
        </p:txBody>
      </p:sp>
    </p:spTree>
    <p:extLst>
      <p:ext uri="{BB962C8B-B14F-4D97-AF65-F5344CB8AC3E}">
        <p14:creationId xmlns:p14="http://schemas.microsoft.com/office/powerpoint/2010/main" val="1730084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fr-FR" dirty="0"/>
              <a:t>J'ai implémenté cela en utilisant JavaScript, le code de la fonction est présent sur cette capture d'écran. </a:t>
            </a:r>
            <a:endParaRPr lang="ru-RU" dirty="0"/>
          </a:p>
          <a:p>
            <a:r>
              <a:rPr lang="fr-FR" dirty="0"/>
              <a:t>Bien que Symfony soit un framework PHP, il est possible d'utiliser confortablement JavaScript grâce à la bibliothèque Webpack Encore.</a:t>
            </a:r>
            <a:endParaRPr lang="ru-RU" dirty="0"/>
          </a:p>
        </p:txBody>
      </p:sp>
      <p:sp>
        <p:nvSpPr>
          <p:cNvPr id="4" name="Номер слайда 3"/>
          <p:cNvSpPr>
            <a:spLocks noGrp="1"/>
          </p:cNvSpPr>
          <p:nvPr>
            <p:ph type="sldNum" sz="quarter" idx="5"/>
          </p:nvPr>
        </p:nvSpPr>
        <p:spPr/>
        <p:txBody>
          <a:bodyPr/>
          <a:lstStyle/>
          <a:p>
            <a:fld id="{05EB6853-3799-4439-9548-C92BF27231CB}" type="slidenum">
              <a:rPr lang="ru-RU" smtClean="0"/>
              <a:t>21</a:t>
            </a:fld>
            <a:endParaRPr lang="ru-RU"/>
          </a:p>
        </p:txBody>
      </p:sp>
    </p:spTree>
    <p:extLst>
      <p:ext uri="{BB962C8B-B14F-4D97-AF65-F5344CB8AC3E}">
        <p14:creationId xmlns:p14="http://schemas.microsoft.com/office/powerpoint/2010/main" val="3789665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fr-FR" dirty="0"/>
              <a:t>Un autre API que j'ai utilisé est le système de paiement en ligne Stripe. </a:t>
            </a:r>
            <a:endParaRPr lang="ru-RU" dirty="0"/>
          </a:p>
          <a:p>
            <a:r>
              <a:rPr lang="fr-FR" dirty="0"/>
              <a:t>Il existe plusieurs façons d'intégrer ce système dans un projet, mais j'ai choisi d'utiliser l'élément Stripe. </a:t>
            </a:r>
            <a:endParaRPr lang="ru-RU" dirty="0"/>
          </a:p>
          <a:p>
            <a:r>
              <a:rPr lang="fr-FR" dirty="0"/>
              <a:t>Voici le code de l'élément sur la page du modèle Twig, un extrait du code du contrôleur responsable de la logique de paiement et l'apparence de l'élément sur la page du panier. </a:t>
            </a:r>
            <a:endParaRPr lang="ru-RU" dirty="0"/>
          </a:p>
          <a:p>
            <a:r>
              <a:rPr lang="fr-FR" dirty="0"/>
              <a:t>La séquence d'actions est la suivante : </a:t>
            </a:r>
            <a:endParaRPr lang="ru-RU" dirty="0"/>
          </a:p>
          <a:p>
            <a:r>
              <a:rPr lang="fr-FR" dirty="0"/>
              <a:t>l'utilisateur met un produit dans le panier et clique sur le bouton de paiement, </a:t>
            </a:r>
            <a:endParaRPr lang="ru-RU" dirty="0"/>
          </a:p>
          <a:p>
            <a:r>
              <a:rPr lang="fr-FR" dirty="0"/>
              <a:t>puis un formulaire de saisie des données de carte et des coordonnées Stripe apparaît. </a:t>
            </a:r>
            <a:endParaRPr lang="ru-RU" dirty="0"/>
          </a:p>
          <a:p>
            <a:r>
              <a:rPr lang="fr-FR" dirty="0"/>
              <a:t>Ensuite, après la soumission du formulaire, deux vérifications sont effectuées : </a:t>
            </a:r>
            <a:endParaRPr lang="ru-RU" dirty="0"/>
          </a:p>
          <a:p>
            <a:r>
              <a:rPr lang="fr-FR" dirty="0"/>
              <a:t>la première vérifie également la quantité de produits en stock (car depuis l'ajout du produit au panier, d'autres utilisateurs ont pu acheter toute la quantité), </a:t>
            </a:r>
            <a:endParaRPr lang="ru-RU" dirty="0"/>
          </a:p>
          <a:p>
            <a:r>
              <a:rPr lang="fr-FR" dirty="0"/>
              <a:t>la seconde vérifie la validité des données de paiement. </a:t>
            </a:r>
            <a:endParaRPr lang="ru-RU" dirty="0"/>
          </a:p>
          <a:p>
            <a:r>
              <a:rPr lang="fr-FR" dirty="0"/>
              <a:t>Si les deux vérifications réussissent, le paiement est effectué et l'utilisateur reçoit un message de succès. </a:t>
            </a:r>
            <a:endParaRPr lang="ru-RU" dirty="0"/>
          </a:p>
          <a:p>
            <a:r>
              <a:rPr lang="fr-FR" dirty="0"/>
              <a:t>Si l'une des vérifications échoue, l'utilisateur reçoit un message d'erreur correspondant.</a:t>
            </a:r>
            <a:endParaRPr lang="ru-RU" dirty="0"/>
          </a:p>
        </p:txBody>
      </p:sp>
      <p:sp>
        <p:nvSpPr>
          <p:cNvPr id="4" name="Номер слайда 3"/>
          <p:cNvSpPr>
            <a:spLocks noGrp="1"/>
          </p:cNvSpPr>
          <p:nvPr>
            <p:ph type="sldNum" sz="quarter" idx="5"/>
          </p:nvPr>
        </p:nvSpPr>
        <p:spPr/>
        <p:txBody>
          <a:bodyPr/>
          <a:lstStyle/>
          <a:p>
            <a:fld id="{05EB6853-3799-4439-9548-C92BF27231CB}" type="slidenum">
              <a:rPr lang="ru-RU" smtClean="0"/>
              <a:t>22</a:t>
            </a:fld>
            <a:endParaRPr lang="ru-RU"/>
          </a:p>
        </p:txBody>
      </p:sp>
    </p:spTree>
    <p:extLst>
      <p:ext uri="{BB962C8B-B14F-4D97-AF65-F5344CB8AC3E}">
        <p14:creationId xmlns:p14="http://schemas.microsoft.com/office/powerpoint/2010/main" val="314471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fr-FR" dirty="0"/>
              <a:t>Un site statique n'utilise pas de langage de programmation côté serveur et n'a pas de base de données. </a:t>
            </a:r>
            <a:endParaRPr lang="ru-RU" dirty="0"/>
          </a:p>
          <a:p>
            <a:r>
              <a:rPr lang="fr-FR" dirty="0"/>
              <a:t>Toutes les informations et le contenu sont stockés dans des fichiers HTML pré-construits qui sont téléchargés sur le serveur. </a:t>
            </a:r>
            <a:endParaRPr lang="ru-RU" dirty="0"/>
          </a:p>
          <a:p>
            <a:r>
              <a:rPr lang="fr-FR" dirty="0"/>
              <a:t>Le backend dans un site statique est absent ou présent en quantité minimale de fonctionnalités pour envoyer des formulaires et traiter simplement les données.</a:t>
            </a:r>
            <a:endParaRPr lang="ru-RU" dirty="0"/>
          </a:p>
          <a:p>
            <a:endParaRPr lang="ru-RU" dirty="0"/>
          </a:p>
        </p:txBody>
      </p:sp>
      <p:sp>
        <p:nvSpPr>
          <p:cNvPr id="4" name="Номер слайда 3"/>
          <p:cNvSpPr>
            <a:spLocks noGrp="1"/>
          </p:cNvSpPr>
          <p:nvPr>
            <p:ph type="sldNum" sz="quarter" idx="5"/>
          </p:nvPr>
        </p:nvSpPr>
        <p:spPr/>
        <p:txBody>
          <a:bodyPr/>
          <a:lstStyle/>
          <a:p>
            <a:fld id="{05EB6853-3799-4439-9548-C92BF27231CB}" type="slidenum">
              <a:rPr lang="ru-RU" smtClean="0"/>
              <a:t>23</a:t>
            </a:fld>
            <a:endParaRPr lang="ru-RU"/>
          </a:p>
        </p:txBody>
      </p:sp>
    </p:spTree>
    <p:extLst>
      <p:ext uri="{BB962C8B-B14F-4D97-AF65-F5344CB8AC3E}">
        <p14:creationId xmlns:p14="http://schemas.microsoft.com/office/powerpoint/2010/main" val="4125001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fr-FR" dirty="0"/>
              <a:t>Ici, je crée un diagramme MCD dans lequel je définis le dictionnaire de la base de données, les entités et les relations entre ces entités.</a:t>
            </a:r>
            <a:endParaRPr lang="ru-RU" dirty="0"/>
          </a:p>
        </p:txBody>
      </p:sp>
      <p:sp>
        <p:nvSpPr>
          <p:cNvPr id="4" name="Номер слайда 3"/>
          <p:cNvSpPr>
            <a:spLocks noGrp="1"/>
          </p:cNvSpPr>
          <p:nvPr>
            <p:ph type="sldNum" sz="quarter" idx="5"/>
          </p:nvPr>
        </p:nvSpPr>
        <p:spPr/>
        <p:txBody>
          <a:bodyPr/>
          <a:lstStyle/>
          <a:p>
            <a:fld id="{05EB6853-3799-4439-9548-C92BF27231CB}" type="slidenum">
              <a:rPr lang="ru-RU" smtClean="0"/>
              <a:t>24</a:t>
            </a:fld>
            <a:endParaRPr lang="ru-RU"/>
          </a:p>
        </p:txBody>
      </p:sp>
    </p:spTree>
    <p:extLst>
      <p:ext uri="{BB962C8B-B14F-4D97-AF65-F5344CB8AC3E}">
        <p14:creationId xmlns:p14="http://schemas.microsoft.com/office/powerpoint/2010/main" val="13992461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fr-FR" dirty="0"/>
              <a:t>•	Pour la relation user-cart: J’ai choisi la cardinalité OneToMany, car chaque user peut avoir plusieurs carts et chaque cart peut avoir uniquement un user.</a:t>
            </a:r>
          </a:p>
          <a:p>
            <a:r>
              <a:rPr lang="fr-FR" dirty="0"/>
              <a:t>•	Pour la relation product-cart: J’ai choisi la cardinalité OneToMany, car chaque product peut avoir plusieurs carts et chaque cart peut avoir uniquement un product.</a:t>
            </a:r>
          </a:p>
          <a:p>
            <a:r>
              <a:rPr lang="fr-FR" dirty="0"/>
              <a:t>•	Pour la relation product-category: J’ai choisi la cardinalité ManyToOne, car chaque product peut avoir un category et chaque category peut avoir plusieurs products.</a:t>
            </a:r>
          </a:p>
          <a:p>
            <a:r>
              <a:rPr lang="fr-FR" dirty="0"/>
              <a:t>•	Pour la relation user-order: J’ai choisi la cardinalité OneToMany, car chaque user peut avoir plusieurs orders et chaque order peut avoir uniquement un user.</a:t>
            </a:r>
          </a:p>
          <a:p>
            <a:r>
              <a:rPr lang="fr-FR" dirty="0"/>
              <a:t>•	Pour la relation order-order_detail: J’ai choisi la cardinalité OneToMany, car chaque order peut avoir plusieurs order_details et chaque order_detail peut avoir uniquement un order.</a:t>
            </a:r>
          </a:p>
          <a:p>
            <a:r>
              <a:rPr lang="fr-FR" dirty="0"/>
              <a:t>•	Pour la relation product-order_detail: J’ai choisi la cardinalité OneToMany, car chaque product peut avoir plusieurs order_details et chaque order_detail peut avoir uniquement un product.</a:t>
            </a:r>
          </a:p>
          <a:p>
            <a:endParaRPr lang="ru-RU" dirty="0"/>
          </a:p>
        </p:txBody>
      </p:sp>
      <p:sp>
        <p:nvSpPr>
          <p:cNvPr id="4" name="Номер слайда 3"/>
          <p:cNvSpPr>
            <a:spLocks noGrp="1"/>
          </p:cNvSpPr>
          <p:nvPr>
            <p:ph type="sldNum" sz="quarter" idx="5"/>
          </p:nvPr>
        </p:nvSpPr>
        <p:spPr/>
        <p:txBody>
          <a:bodyPr/>
          <a:lstStyle/>
          <a:p>
            <a:fld id="{05EB6853-3799-4439-9548-C92BF27231CB}" type="slidenum">
              <a:rPr lang="ru-RU" smtClean="0"/>
              <a:t>26</a:t>
            </a:fld>
            <a:endParaRPr lang="ru-RU"/>
          </a:p>
        </p:txBody>
      </p:sp>
    </p:spTree>
    <p:extLst>
      <p:ext uri="{BB962C8B-B14F-4D97-AF65-F5344CB8AC3E}">
        <p14:creationId xmlns:p14="http://schemas.microsoft.com/office/powerpoint/2010/main" val="1374267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fr-FR" dirty="0"/>
              <a:t>Sur cette diapositive, les langages et frameworks que j'ai utilisés sont présentés. </a:t>
            </a:r>
            <a:endParaRPr lang="ru-RU" dirty="0"/>
          </a:p>
          <a:p>
            <a:r>
              <a:rPr lang="fr-FR" dirty="0"/>
              <a:t>HTML, JavaScript et CSS pour le front-end, PHP et SQL pour le back-end. </a:t>
            </a:r>
            <a:endParaRPr lang="ru-RU" dirty="0"/>
          </a:p>
          <a:p>
            <a:r>
              <a:rPr lang="fr-FR" dirty="0"/>
              <a:t>De plus, les frameworks Bootstrap et Symfony ont été utilisés, dont le moteur de templates Twig fait partie.</a:t>
            </a:r>
            <a:endParaRPr lang="ru-RU" dirty="0"/>
          </a:p>
        </p:txBody>
      </p:sp>
      <p:sp>
        <p:nvSpPr>
          <p:cNvPr id="4" name="Номер слайда 3"/>
          <p:cNvSpPr>
            <a:spLocks noGrp="1"/>
          </p:cNvSpPr>
          <p:nvPr>
            <p:ph type="sldNum" sz="quarter" idx="5"/>
          </p:nvPr>
        </p:nvSpPr>
        <p:spPr/>
        <p:txBody>
          <a:bodyPr/>
          <a:lstStyle/>
          <a:p>
            <a:fld id="{05EB6853-3799-4439-9548-C92BF27231CB}" type="slidenum">
              <a:rPr lang="ru-RU" smtClean="0"/>
              <a:t>2</a:t>
            </a:fld>
            <a:endParaRPr lang="ru-RU"/>
          </a:p>
        </p:txBody>
      </p:sp>
    </p:spTree>
    <p:extLst>
      <p:ext uri="{BB962C8B-B14F-4D97-AF65-F5344CB8AC3E}">
        <p14:creationId xmlns:p14="http://schemas.microsoft.com/office/powerpoint/2010/main" val="36751104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fr-FR" dirty="0"/>
              <a:t>Pour créer une base de données et stocker des données lors de la création de projet, </a:t>
            </a:r>
            <a:endParaRPr lang="ru-RU" dirty="0"/>
          </a:p>
          <a:p>
            <a:r>
              <a:rPr lang="fr-FR" dirty="0"/>
              <a:t>j'utilise WAMP et PHPMyAdmin, dans lequel je peux charger le code SQL généré et ainsi créer automatiquement la base de données.</a:t>
            </a:r>
            <a:endParaRPr lang="ru-RU" dirty="0"/>
          </a:p>
        </p:txBody>
      </p:sp>
      <p:sp>
        <p:nvSpPr>
          <p:cNvPr id="4" name="Номер слайда 3"/>
          <p:cNvSpPr>
            <a:spLocks noGrp="1"/>
          </p:cNvSpPr>
          <p:nvPr>
            <p:ph type="sldNum" sz="quarter" idx="5"/>
          </p:nvPr>
        </p:nvSpPr>
        <p:spPr/>
        <p:txBody>
          <a:bodyPr/>
          <a:lstStyle/>
          <a:p>
            <a:fld id="{05EB6853-3799-4439-9548-C92BF27231CB}" type="slidenum">
              <a:rPr lang="ru-RU" smtClean="0"/>
              <a:t>27</a:t>
            </a:fld>
            <a:endParaRPr lang="ru-RU"/>
          </a:p>
        </p:txBody>
      </p:sp>
    </p:spTree>
    <p:extLst>
      <p:ext uri="{BB962C8B-B14F-4D97-AF65-F5344CB8AC3E}">
        <p14:creationId xmlns:p14="http://schemas.microsoft.com/office/powerpoint/2010/main" val="21575330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fr-FR" dirty="0"/>
              <a:t>Comme je l'ai mentionné précédemment, Symfony utilise le pattern d'architecture MVC (Modèle-Vue-Contrôleur), </a:t>
            </a:r>
            <a:endParaRPr lang="ru-RU" dirty="0"/>
          </a:p>
          <a:p>
            <a:r>
              <a:rPr lang="fr-FR" dirty="0"/>
              <a:t>qui est basé sur les principes de la programmation orientée objet. </a:t>
            </a:r>
            <a:endParaRPr lang="ru-RU" dirty="0"/>
          </a:p>
          <a:p>
            <a:r>
              <a:rPr lang="fr-FR" dirty="0"/>
              <a:t>Le schéma illustre le fonctionnement de ce pattern : </a:t>
            </a:r>
            <a:endParaRPr lang="ru-RU" dirty="0"/>
          </a:p>
          <a:p>
            <a:r>
              <a:rPr lang="fr-FR" dirty="0"/>
              <a:t>l'utilisateur envoie une requête HTTP au contrôleur, qui dirige la requête vers le modèle. </a:t>
            </a:r>
            <a:endParaRPr lang="ru-RU" dirty="0"/>
          </a:p>
          <a:p>
            <a:r>
              <a:rPr lang="fr-FR" dirty="0"/>
              <a:t>Le modèle accède à la base de données, traite les données et renvoie une réponse au contrôleur. </a:t>
            </a:r>
            <a:endParaRPr lang="ru-RU" dirty="0"/>
          </a:p>
          <a:p>
            <a:r>
              <a:rPr lang="fr-FR" dirty="0"/>
              <a:t>Ensuite, le contrôleur envoie la réponse à la vue, qui affiche les données à l'utilisateur.</a:t>
            </a:r>
            <a:endParaRPr lang="ru-RU" dirty="0"/>
          </a:p>
        </p:txBody>
      </p:sp>
      <p:sp>
        <p:nvSpPr>
          <p:cNvPr id="4" name="Номер слайда 3"/>
          <p:cNvSpPr>
            <a:spLocks noGrp="1"/>
          </p:cNvSpPr>
          <p:nvPr>
            <p:ph type="sldNum" sz="quarter" idx="5"/>
          </p:nvPr>
        </p:nvSpPr>
        <p:spPr/>
        <p:txBody>
          <a:bodyPr/>
          <a:lstStyle/>
          <a:p>
            <a:fld id="{05EB6853-3799-4439-9548-C92BF27231CB}" type="slidenum">
              <a:rPr lang="ru-RU" smtClean="0"/>
              <a:t>28</a:t>
            </a:fld>
            <a:endParaRPr lang="ru-RU"/>
          </a:p>
        </p:txBody>
      </p:sp>
    </p:spTree>
    <p:extLst>
      <p:ext uri="{BB962C8B-B14F-4D97-AF65-F5344CB8AC3E}">
        <p14:creationId xmlns:p14="http://schemas.microsoft.com/office/powerpoint/2010/main" val="2719672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fr-FR" dirty="0"/>
              <a:t>Doctrine permet d'interagir avec une base de données à l'aide d'objets en PHP. </a:t>
            </a:r>
            <a:endParaRPr lang="ru-RU" dirty="0"/>
          </a:p>
          <a:p>
            <a:r>
              <a:rPr lang="fr-FR" dirty="0"/>
              <a:t>Il fournit un moyen pratique de travailler avec une base de données en cachant les détails de la manipulation des requêtes SQL </a:t>
            </a:r>
            <a:endParaRPr lang="ru-RU" dirty="0"/>
          </a:p>
          <a:p>
            <a:r>
              <a:rPr lang="fr-FR" dirty="0"/>
              <a:t>et en permettant de se concentrer sur la logique métier de l'application.</a:t>
            </a:r>
            <a:endParaRPr lang="ru-RU" dirty="0"/>
          </a:p>
          <a:p>
            <a:r>
              <a:rPr lang="fr-FR" b="0" i="0" dirty="0">
                <a:solidFill>
                  <a:srgbClr val="D1D5DB"/>
                </a:solidFill>
                <a:effectLst/>
                <a:latin typeface="Söhne"/>
              </a:rPr>
              <a:t>Pour connecter mon projet à la base de données, </a:t>
            </a:r>
            <a:endParaRPr lang="ru-RU" b="0" i="0" dirty="0">
              <a:solidFill>
                <a:srgbClr val="D1D5DB"/>
              </a:solidFill>
              <a:effectLst/>
              <a:latin typeface="Söhne"/>
            </a:endParaRPr>
          </a:p>
          <a:p>
            <a:r>
              <a:rPr lang="fr-FR" b="0" i="0" dirty="0">
                <a:solidFill>
                  <a:srgbClr val="D1D5DB"/>
                </a:solidFill>
                <a:effectLst/>
                <a:latin typeface="Söhne"/>
              </a:rPr>
              <a:t>j'ai créé une variable dans le fichier .env (un fichier qui stocke les variables d'environnement de mon projet) contenant tous les paramètres nécessaires pour se connecter à la base de données : </a:t>
            </a:r>
            <a:endParaRPr lang="ru-RU" b="0" i="0" dirty="0">
              <a:solidFill>
                <a:srgbClr val="D1D5DB"/>
              </a:solidFill>
              <a:effectLst/>
              <a:latin typeface="Söhne"/>
            </a:endParaRPr>
          </a:p>
          <a:p>
            <a:r>
              <a:rPr lang="fr-FR" b="0" i="0" dirty="0">
                <a:solidFill>
                  <a:srgbClr val="D1D5DB"/>
                </a:solidFill>
                <a:effectLst/>
                <a:latin typeface="Söhne"/>
              </a:rPr>
              <a:t>le système de gestion de base de données (MySQL dans mon cas), </a:t>
            </a:r>
            <a:endParaRPr lang="ru-RU" b="0" i="0" dirty="0">
              <a:solidFill>
                <a:srgbClr val="D1D5DB"/>
              </a:solidFill>
              <a:effectLst/>
              <a:latin typeface="Söhne"/>
            </a:endParaRPr>
          </a:p>
          <a:p>
            <a:r>
              <a:rPr lang="fr-FR" b="0" i="0" dirty="0">
                <a:solidFill>
                  <a:srgbClr val="D1D5DB"/>
                </a:solidFill>
                <a:effectLst/>
                <a:latin typeface="Söhne"/>
              </a:rPr>
              <a:t>le nom d'utilisateur et le mot de passe pour accéder à la base de données (root et aucun mot de passe dans mon cas), </a:t>
            </a:r>
            <a:endParaRPr lang="ru-RU" b="0" i="0" dirty="0">
              <a:solidFill>
                <a:srgbClr val="D1D5DB"/>
              </a:solidFill>
              <a:effectLst/>
              <a:latin typeface="Söhne"/>
            </a:endParaRPr>
          </a:p>
          <a:p>
            <a:r>
              <a:rPr lang="fr-FR" b="0" i="0" dirty="0">
                <a:solidFill>
                  <a:srgbClr val="D1D5DB"/>
                </a:solidFill>
                <a:effectLst/>
                <a:latin typeface="Söhne"/>
              </a:rPr>
              <a:t>l'emplacement de la base de données (localhost ou 127.0.0.1:3306 dans mon cas), </a:t>
            </a:r>
            <a:endParaRPr lang="ru-RU" b="0" i="0" dirty="0">
              <a:solidFill>
                <a:srgbClr val="D1D5DB"/>
              </a:solidFill>
              <a:effectLst/>
              <a:latin typeface="Söhne"/>
            </a:endParaRPr>
          </a:p>
          <a:p>
            <a:r>
              <a:rPr lang="fr-FR" b="0" i="0" dirty="0">
                <a:solidFill>
                  <a:srgbClr val="D1D5DB"/>
                </a:solidFill>
                <a:effectLst/>
                <a:latin typeface="Söhne"/>
              </a:rPr>
              <a:t>le nom de la base de données et la version du serveur (floreil-sf6 et 5.7 dans mon cas).</a:t>
            </a:r>
            <a:endParaRPr lang="ru-RU" b="0" i="0" dirty="0">
              <a:solidFill>
                <a:srgbClr val="D1D5DB"/>
              </a:solidFill>
              <a:effectLst/>
              <a:latin typeface="Söhne"/>
            </a:endParaRPr>
          </a:p>
          <a:p>
            <a:r>
              <a:rPr lang="fr-FR" b="0" i="0" dirty="0">
                <a:solidFill>
                  <a:srgbClr val="D1D5DB"/>
                </a:solidFill>
                <a:effectLst/>
                <a:latin typeface="Söhne"/>
              </a:rPr>
              <a:t>Si la base de données n'existe pas encore, nous pouvons la créer en exécutant une commande console Symfony.</a:t>
            </a:r>
            <a:endParaRPr lang="ru-RU" dirty="0"/>
          </a:p>
        </p:txBody>
      </p:sp>
      <p:sp>
        <p:nvSpPr>
          <p:cNvPr id="4" name="Номер слайда 3"/>
          <p:cNvSpPr>
            <a:spLocks noGrp="1"/>
          </p:cNvSpPr>
          <p:nvPr>
            <p:ph type="sldNum" sz="quarter" idx="5"/>
          </p:nvPr>
        </p:nvSpPr>
        <p:spPr/>
        <p:txBody>
          <a:bodyPr/>
          <a:lstStyle/>
          <a:p>
            <a:fld id="{05EB6853-3799-4439-9548-C92BF27231CB}" type="slidenum">
              <a:rPr lang="ru-RU" smtClean="0"/>
              <a:t>29</a:t>
            </a:fld>
            <a:endParaRPr lang="ru-RU"/>
          </a:p>
        </p:txBody>
      </p:sp>
    </p:spTree>
    <p:extLst>
      <p:ext uri="{BB962C8B-B14F-4D97-AF65-F5344CB8AC3E}">
        <p14:creationId xmlns:p14="http://schemas.microsoft.com/office/powerpoint/2010/main" val="3321289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fr-FR" dirty="0"/>
              <a:t>Figma est un outil puissant pour la conception de projets.</a:t>
            </a:r>
            <a:endParaRPr lang="ru-RU" dirty="0"/>
          </a:p>
          <a:p>
            <a:r>
              <a:rPr lang="fr-FR" dirty="0"/>
              <a:t>Sur cette diapositive, l'apparence du modèle de page d'accueil du projet créé dans Figma est présentée. </a:t>
            </a:r>
            <a:endParaRPr lang="ru-RU" dirty="0"/>
          </a:p>
        </p:txBody>
      </p:sp>
      <p:sp>
        <p:nvSpPr>
          <p:cNvPr id="4" name="Номер слайда 3"/>
          <p:cNvSpPr>
            <a:spLocks noGrp="1"/>
          </p:cNvSpPr>
          <p:nvPr>
            <p:ph type="sldNum" sz="quarter" idx="5"/>
          </p:nvPr>
        </p:nvSpPr>
        <p:spPr/>
        <p:txBody>
          <a:bodyPr/>
          <a:lstStyle/>
          <a:p>
            <a:fld id="{05EB6853-3799-4439-9548-C92BF27231CB}" type="slidenum">
              <a:rPr lang="ru-RU" smtClean="0"/>
              <a:t>7</a:t>
            </a:fld>
            <a:endParaRPr lang="ru-RU"/>
          </a:p>
        </p:txBody>
      </p:sp>
    </p:spTree>
    <p:extLst>
      <p:ext uri="{BB962C8B-B14F-4D97-AF65-F5344CB8AC3E}">
        <p14:creationId xmlns:p14="http://schemas.microsoft.com/office/powerpoint/2010/main" val="2664973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fr-FR" dirty="0"/>
              <a:t>Sur cette diapositive est présentée la version initiale du code de la page d'accueil créée à l'aide de HTML et CSS. </a:t>
            </a:r>
            <a:endParaRPr lang="ru-RU" dirty="0"/>
          </a:p>
          <a:p>
            <a:r>
              <a:rPr lang="fr-FR" dirty="0"/>
              <a:t>Par la suite, ce code a été modifié et adapté au framework Symfony et à son moteur de templates Twig.</a:t>
            </a:r>
            <a:endParaRPr lang="ru-RU" dirty="0"/>
          </a:p>
        </p:txBody>
      </p:sp>
      <p:sp>
        <p:nvSpPr>
          <p:cNvPr id="4" name="Номер слайда 3"/>
          <p:cNvSpPr>
            <a:spLocks noGrp="1"/>
          </p:cNvSpPr>
          <p:nvPr>
            <p:ph type="sldNum" sz="quarter" idx="5"/>
          </p:nvPr>
        </p:nvSpPr>
        <p:spPr/>
        <p:txBody>
          <a:bodyPr/>
          <a:lstStyle/>
          <a:p>
            <a:fld id="{05EB6853-3799-4439-9548-C92BF27231CB}" type="slidenum">
              <a:rPr lang="ru-RU" smtClean="0"/>
              <a:t>8</a:t>
            </a:fld>
            <a:endParaRPr lang="ru-RU"/>
          </a:p>
        </p:txBody>
      </p:sp>
    </p:spTree>
    <p:extLst>
      <p:ext uri="{BB962C8B-B14F-4D97-AF65-F5344CB8AC3E}">
        <p14:creationId xmlns:p14="http://schemas.microsoft.com/office/powerpoint/2010/main" val="1803506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fr-FR" dirty="0"/>
              <a:t>Voici les méthodes pour sauvegarder un projet et le stocker sur Github. </a:t>
            </a:r>
            <a:endParaRPr lang="ru-RU" dirty="0"/>
          </a:p>
          <a:p>
            <a:r>
              <a:rPr lang="fr-FR" dirty="0"/>
              <a:t>Le projet peut être synchronisé avec le référentiel à l'aide de l'application Github Desktop, ou avec l'éditeur de code Source Control. </a:t>
            </a:r>
            <a:endParaRPr lang="ru-RU" dirty="0"/>
          </a:p>
          <a:p>
            <a:r>
              <a:rPr lang="fr-FR" dirty="0"/>
              <a:t>Alternativement, les commandes Git en ligne de commande peuvent être utilisées.</a:t>
            </a:r>
            <a:endParaRPr lang="ru-RU" dirty="0"/>
          </a:p>
        </p:txBody>
      </p:sp>
      <p:sp>
        <p:nvSpPr>
          <p:cNvPr id="4" name="Номер слайда 3"/>
          <p:cNvSpPr>
            <a:spLocks noGrp="1"/>
          </p:cNvSpPr>
          <p:nvPr>
            <p:ph type="sldNum" sz="quarter" idx="5"/>
          </p:nvPr>
        </p:nvSpPr>
        <p:spPr/>
        <p:txBody>
          <a:bodyPr/>
          <a:lstStyle/>
          <a:p>
            <a:fld id="{05EB6853-3799-4439-9548-C92BF27231CB}" type="slidenum">
              <a:rPr lang="ru-RU" smtClean="0"/>
              <a:t>9</a:t>
            </a:fld>
            <a:endParaRPr lang="ru-RU"/>
          </a:p>
        </p:txBody>
      </p:sp>
    </p:spTree>
    <p:extLst>
      <p:ext uri="{BB962C8B-B14F-4D97-AF65-F5344CB8AC3E}">
        <p14:creationId xmlns:p14="http://schemas.microsoft.com/office/powerpoint/2010/main" val="2979202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fr-FR" dirty="0"/>
              <a:t>Voici le projet téléchargé sur GitHub. </a:t>
            </a:r>
            <a:endParaRPr lang="ru-RU" dirty="0"/>
          </a:p>
          <a:p>
            <a:r>
              <a:rPr lang="fr-FR" dirty="0"/>
              <a:t>Vous pouvez voir tous les commits et les commentaires associés </a:t>
            </a:r>
            <a:endParaRPr lang="ru-RU" dirty="0"/>
          </a:p>
          <a:p>
            <a:r>
              <a:rPr lang="fr-FR" dirty="0"/>
              <a:t>pour suivre l'historique des modifications et, si nécessaire, revenir à une version précédente stable. </a:t>
            </a:r>
            <a:endParaRPr lang="ru-RU" dirty="0"/>
          </a:p>
          <a:p>
            <a:r>
              <a:rPr lang="fr-FR" dirty="0"/>
              <a:t>Je ne l'ai jamais fait, mais c'est agréable d'avoir cette possibilité.</a:t>
            </a:r>
            <a:endParaRPr lang="ru-RU" dirty="0"/>
          </a:p>
        </p:txBody>
      </p:sp>
      <p:sp>
        <p:nvSpPr>
          <p:cNvPr id="4" name="Номер слайда 3"/>
          <p:cNvSpPr>
            <a:spLocks noGrp="1"/>
          </p:cNvSpPr>
          <p:nvPr>
            <p:ph type="sldNum" sz="quarter" idx="5"/>
          </p:nvPr>
        </p:nvSpPr>
        <p:spPr/>
        <p:txBody>
          <a:bodyPr/>
          <a:lstStyle/>
          <a:p>
            <a:fld id="{05EB6853-3799-4439-9548-C92BF27231CB}" type="slidenum">
              <a:rPr lang="ru-RU" smtClean="0"/>
              <a:t>10</a:t>
            </a:fld>
            <a:endParaRPr lang="ru-RU"/>
          </a:p>
        </p:txBody>
      </p:sp>
    </p:spTree>
    <p:extLst>
      <p:ext uri="{BB962C8B-B14F-4D97-AF65-F5344CB8AC3E}">
        <p14:creationId xmlns:p14="http://schemas.microsoft.com/office/powerpoint/2010/main" val="262597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fr-FR" dirty="0"/>
              <a:t>Pour commencer le developpment d'un projet responsive, il faut d'abord créer un modèle. </a:t>
            </a:r>
          </a:p>
          <a:p>
            <a:r>
              <a:rPr lang="fr-FR" dirty="0"/>
              <a:t>Pour cela, j'ai de nouveau utilisé l'application Figma. </a:t>
            </a:r>
          </a:p>
          <a:p>
            <a:r>
              <a:rPr lang="fr-FR" dirty="0"/>
              <a:t>Ici, vous pouvez voir une capture d'écran de la conception pour un téléphone mobile, une tablette et un ordinateur de bureau.</a:t>
            </a:r>
            <a:endParaRPr lang="ru-RU" dirty="0"/>
          </a:p>
        </p:txBody>
      </p:sp>
      <p:sp>
        <p:nvSpPr>
          <p:cNvPr id="4" name="Номер слайда 3"/>
          <p:cNvSpPr>
            <a:spLocks noGrp="1"/>
          </p:cNvSpPr>
          <p:nvPr>
            <p:ph type="sldNum" sz="quarter" idx="5"/>
          </p:nvPr>
        </p:nvSpPr>
        <p:spPr/>
        <p:txBody>
          <a:bodyPr/>
          <a:lstStyle/>
          <a:p>
            <a:fld id="{05EB6853-3799-4439-9548-C92BF27231CB}" type="slidenum">
              <a:rPr lang="ru-RU" smtClean="0"/>
              <a:t>11</a:t>
            </a:fld>
            <a:endParaRPr lang="ru-RU"/>
          </a:p>
        </p:txBody>
      </p:sp>
    </p:spTree>
    <p:extLst>
      <p:ext uri="{BB962C8B-B14F-4D97-AF65-F5344CB8AC3E}">
        <p14:creationId xmlns:p14="http://schemas.microsoft.com/office/powerpoint/2010/main" val="2159904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fr-FR" dirty="0"/>
              <a:t>Pour mettre en œuvre la responsivité, j'ai Bootstrap. </a:t>
            </a:r>
            <a:endParaRPr lang="ru-RU" dirty="0"/>
          </a:p>
          <a:p>
            <a:r>
              <a:rPr lang="fr-FR" dirty="0"/>
              <a:t>Ce framework a une bonne fonctionnalité pour la mise en œuvre de la responsivité, </a:t>
            </a:r>
            <a:endParaRPr lang="ru-RU" dirty="0"/>
          </a:p>
          <a:p>
            <a:r>
              <a:rPr lang="fr-FR" dirty="0"/>
              <a:t>ainsi qu'une bibliothèque de composants intégrés gratuite, </a:t>
            </a:r>
            <a:endParaRPr lang="ru-RU" dirty="0"/>
          </a:p>
          <a:p>
            <a:r>
              <a:rPr lang="fr-FR" dirty="0"/>
              <a:t>ce qui accélère considérablement la création de la partie frontend du projet</a:t>
            </a:r>
            <a:endParaRPr lang="ru-RU" dirty="0"/>
          </a:p>
          <a:p>
            <a:r>
              <a:rPr lang="fr-FR" dirty="0"/>
              <a:t>voici une grille de bootstrap responsive</a:t>
            </a:r>
            <a:endParaRPr lang="ru-RU" dirty="0"/>
          </a:p>
          <a:p>
            <a:r>
              <a:rPr lang="fr-FR" b="0" i="0" dirty="0">
                <a:solidFill>
                  <a:srgbClr val="D1D5DB"/>
                </a:solidFill>
                <a:effectLst/>
                <a:latin typeface="Söhne"/>
              </a:rPr>
              <a:t>Nous pouvons également utiliser les media queries pour la responsivité, </a:t>
            </a:r>
            <a:endParaRPr lang="ru-RU" b="0" i="0" dirty="0">
              <a:solidFill>
                <a:srgbClr val="D1D5DB"/>
              </a:solidFill>
              <a:effectLst/>
              <a:latin typeface="Söhne"/>
            </a:endParaRPr>
          </a:p>
          <a:p>
            <a:r>
              <a:rPr lang="fr-FR" b="0" i="0" dirty="0">
                <a:solidFill>
                  <a:srgbClr val="D1D5DB"/>
                </a:solidFill>
                <a:effectLst/>
                <a:latin typeface="Söhne"/>
              </a:rPr>
              <a:t>et je les utilise dans mon projet dans certains cas, </a:t>
            </a:r>
            <a:endParaRPr lang="ru-RU" b="0" i="0" dirty="0">
              <a:solidFill>
                <a:srgbClr val="D1D5DB"/>
              </a:solidFill>
              <a:effectLst/>
              <a:latin typeface="Söhne"/>
            </a:endParaRPr>
          </a:p>
          <a:p>
            <a:r>
              <a:rPr lang="fr-FR" b="0" i="0" dirty="0">
                <a:solidFill>
                  <a:srgbClr val="D1D5DB"/>
                </a:solidFill>
                <a:effectLst/>
                <a:latin typeface="Söhne"/>
              </a:rPr>
              <a:t>mais il est plus pratique d'utiliser la solution prête à l'emploi de Bootstrap.</a:t>
            </a:r>
            <a:endParaRPr lang="ru-RU" dirty="0"/>
          </a:p>
        </p:txBody>
      </p:sp>
      <p:sp>
        <p:nvSpPr>
          <p:cNvPr id="4" name="Номер слайда 3"/>
          <p:cNvSpPr>
            <a:spLocks noGrp="1"/>
          </p:cNvSpPr>
          <p:nvPr>
            <p:ph type="sldNum" sz="quarter" idx="5"/>
          </p:nvPr>
        </p:nvSpPr>
        <p:spPr/>
        <p:txBody>
          <a:bodyPr/>
          <a:lstStyle/>
          <a:p>
            <a:fld id="{05EB6853-3799-4439-9548-C92BF27231CB}" type="slidenum">
              <a:rPr lang="ru-RU" smtClean="0"/>
              <a:t>12</a:t>
            </a:fld>
            <a:endParaRPr lang="ru-RU"/>
          </a:p>
        </p:txBody>
      </p:sp>
    </p:spTree>
    <p:extLst>
      <p:ext uri="{BB962C8B-B14F-4D97-AF65-F5344CB8AC3E}">
        <p14:creationId xmlns:p14="http://schemas.microsoft.com/office/powerpoint/2010/main" val="7507375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fr-FR" dirty="0"/>
              <a:t>Ici, vous pouvez voir le résultat de l'utilisation de Bootstrap: </a:t>
            </a:r>
            <a:endParaRPr lang="ru-RU" dirty="0"/>
          </a:p>
          <a:p>
            <a:r>
              <a:rPr lang="fr-FR" dirty="0"/>
              <a:t>la page d'accueil réalisée en code pour un téléphone portable, une tablette et un ordinateur.</a:t>
            </a:r>
            <a:endParaRPr lang="ru-RU" dirty="0"/>
          </a:p>
        </p:txBody>
      </p:sp>
      <p:sp>
        <p:nvSpPr>
          <p:cNvPr id="4" name="Номер слайда 3"/>
          <p:cNvSpPr>
            <a:spLocks noGrp="1"/>
          </p:cNvSpPr>
          <p:nvPr>
            <p:ph type="sldNum" sz="quarter" idx="5"/>
          </p:nvPr>
        </p:nvSpPr>
        <p:spPr/>
        <p:txBody>
          <a:bodyPr/>
          <a:lstStyle/>
          <a:p>
            <a:fld id="{05EB6853-3799-4439-9548-C92BF27231CB}" type="slidenum">
              <a:rPr lang="ru-RU" smtClean="0"/>
              <a:t>13</a:t>
            </a:fld>
            <a:endParaRPr lang="ru-RU"/>
          </a:p>
        </p:txBody>
      </p:sp>
    </p:spTree>
    <p:extLst>
      <p:ext uri="{BB962C8B-B14F-4D97-AF65-F5344CB8AC3E}">
        <p14:creationId xmlns:p14="http://schemas.microsoft.com/office/powerpoint/2010/main" val="657064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ru-RU"/>
              <a:t>Образец заголовка</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99114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ru-RU"/>
              <a:t>Образец заголовка</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48A87A34-81AB-432B-8DAE-1953F412C126}" type="datetimeFigureOut">
              <a:rPr lang="en-US" smtClean="0"/>
              <a:pPr/>
              <a:t>4/24/2023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40075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ru-RU"/>
              <a:t>Образец заголовка</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48A87A34-81AB-432B-8DAE-1953F412C126}" type="datetimeFigureOut">
              <a:rPr lang="en-US" smtClean="0"/>
              <a:pPr/>
              <a:t>4/24/2023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2802094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ru-RU"/>
              <a:t>Образец заголовка</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ru-RU"/>
              <a:t>Образец текста</a:t>
            </a:r>
          </a:p>
        </p:txBody>
      </p:sp>
      <p:sp>
        <p:nvSpPr>
          <p:cNvPr id="5" name="Date Placeholder 4"/>
          <p:cNvSpPr>
            <a:spLocks noGrp="1"/>
          </p:cNvSpPr>
          <p:nvPr>
            <p:ph type="dt" sz="half" idx="10"/>
          </p:nvPr>
        </p:nvSpPr>
        <p:spPr/>
        <p:txBody>
          <a:bodyPr/>
          <a:lstStyle/>
          <a:p>
            <a:fld id="{48A87A34-81AB-432B-8DAE-1953F412C126}" type="datetimeFigureOut">
              <a:rPr lang="en-US" smtClean="0"/>
              <a:pPr/>
              <a:t>4/24/2023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512576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ru-RU"/>
              <a:t>Образец заголовка</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ru-RU"/>
              <a:t>Образец текста</a:t>
            </a:r>
          </a:p>
        </p:txBody>
      </p:sp>
      <p:sp>
        <p:nvSpPr>
          <p:cNvPr id="5" name="Date Placeholder 4"/>
          <p:cNvSpPr>
            <a:spLocks noGrp="1"/>
          </p:cNvSpPr>
          <p:nvPr>
            <p:ph type="dt" sz="half" idx="10"/>
          </p:nvPr>
        </p:nvSpPr>
        <p:spPr/>
        <p:txBody>
          <a:bodyPr/>
          <a:lstStyle/>
          <a:p>
            <a:fld id="{48A87A34-81AB-432B-8DAE-1953F412C126}" type="datetimeFigureOut">
              <a:rPr lang="en-US" smtClean="0"/>
              <a:pPr/>
              <a:t>4/24/2023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5058150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ru-RU"/>
              <a:t>Образец заголовка</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ru-RU"/>
              <a:t>Образец текста</a:t>
            </a:r>
          </a:p>
        </p:txBody>
      </p:sp>
      <p:sp>
        <p:nvSpPr>
          <p:cNvPr id="5" name="Date Placeholder 4"/>
          <p:cNvSpPr>
            <a:spLocks noGrp="1"/>
          </p:cNvSpPr>
          <p:nvPr>
            <p:ph type="dt" sz="half" idx="10"/>
          </p:nvPr>
        </p:nvSpPr>
        <p:spPr/>
        <p:txBody>
          <a:bodyPr/>
          <a:lstStyle/>
          <a:p>
            <a:fld id="{48A87A34-81AB-432B-8DAE-1953F412C126}" type="datetimeFigureOut">
              <a:rPr lang="en-US" smtClean="0"/>
              <a:pPr/>
              <a:t>4/24/2023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055579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685309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ru-RU"/>
              <a:t>Образец заголовка</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43140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ru-RU"/>
              <a:t>Образец заголовка</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36013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ru-RU"/>
              <a:t>Образец заголовка</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48A87A34-81AB-432B-8DAE-1953F412C126}" type="datetimeFigureOut">
              <a:rPr lang="en-US" smtClean="0"/>
              <a:t>4/24/2023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75780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4/24/2023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27683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ru-RU"/>
              <a:t>Образец заголовка</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4/24/2023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78623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4/24/2023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766286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4/24/2023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55335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ru-RU"/>
              <a:t>Образец заголовка</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48A87A34-81AB-432B-8DAE-1953F412C126}" type="datetimeFigureOut">
              <a:rPr lang="en-US" smtClean="0"/>
              <a:t>4/24/2023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53757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48A87A34-81AB-432B-8DAE-1953F412C126}" type="datetimeFigureOut">
              <a:rPr lang="en-US" smtClean="0"/>
              <a:t>4/24/2023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56953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ru-RU"/>
              <a:t>Образец заголовка</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4/24/2023</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37017482"/>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 id="2147483888" r:id="rId15"/>
    <p:sldLayoutId id="214748388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gif"/><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48CC7FE-2EFA-F359-0976-4F39D46E1E9A}"/>
              </a:ext>
            </a:extLst>
          </p:cNvPr>
          <p:cNvSpPr>
            <a:spLocks noGrp="1"/>
          </p:cNvSpPr>
          <p:nvPr>
            <p:ph type="ctrTitle"/>
          </p:nvPr>
        </p:nvSpPr>
        <p:spPr/>
        <p:txBody>
          <a:bodyPr/>
          <a:lstStyle/>
          <a:p>
            <a:r>
              <a:rPr lang="fr-FR" b="1" dirty="0"/>
              <a:t>Présentation du projet Floreil</a:t>
            </a:r>
            <a:endParaRPr lang="ru-RU" b="1" dirty="0"/>
          </a:p>
        </p:txBody>
      </p:sp>
      <p:sp>
        <p:nvSpPr>
          <p:cNvPr id="3" name="Подзаголовок 2">
            <a:extLst>
              <a:ext uri="{FF2B5EF4-FFF2-40B4-BE49-F238E27FC236}">
                <a16:creationId xmlns:a16="http://schemas.microsoft.com/office/drawing/2014/main" id="{105145D0-411F-0C60-E6CE-5886429B333A}"/>
              </a:ext>
            </a:extLst>
          </p:cNvPr>
          <p:cNvSpPr>
            <a:spLocks noGrp="1"/>
          </p:cNvSpPr>
          <p:nvPr>
            <p:ph type="subTitle" idx="1"/>
          </p:nvPr>
        </p:nvSpPr>
        <p:spPr/>
        <p:txBody>
          <a:bodyPr/>
          <a:lstStyle/>
          <a:p>
            <a:r>
              <a:rPr lang="fr-FR" b="1" i="1" dirty="0"/>
              <a:t>Stagiaire: Kontantin Shilkov</a:t>
            </a:r>
          </a:p>
          <a:p>
            <a:r>
              <a:rPr lang="en-US" b="1" i="1" dirty="0" err="1"/>
              <a:t>Formateur</a:t>
            </a:r>
            <a:r>
              <a:rPr lang="en-US" b="1" i="1" dirty="0"/>
              <a:t> : Patrick Croquet </a:t>
            </a:r>
          </a:p>
        </p:txBody>
      </p:sp>
      <p:pic>
        <p:nvPicPr>
          <p:cNvPr id="4" name="Рисунок 3">
            <a:extLst>
              <a:ext uri="{FF2B5EF4-FFF2-40B4-BE49-F238E27FC236}">
                <a16:creationId xmlns:a16="http://schemas.microsoft.com/office/drawing/2014/main" id="{19AC58A0-EF0A-8C45-C965-B27972E8F4C2}"/>
              </a:ext>
            </a:extLst>
          </p:cNvPr>
          <p:cNvPicPr>
            <a:picLocks noChangeAspect="1"/>
          </p:cNvPicPr>
          <p:nvPr/>
        </p:nvPicPr>
        <p:blipFill>
          <a:blip r:embed="rId3"/>
          <a:stretch>
            <a:fillRect/>
          </a:stretch>
        </p:blipFill>
        <p:spPr>
          <a:xfrm>
            <a:off x="807316" y="421976"/>
            <a:ext cx="2596118" cy="1392464"/>
          </a:xfrm>
          <a:prstGeom prst="rect">
            <a:avLst/>
          </a:prstGeom>
        </p:spPr>
      </p:pic>
    </p:spTree>
    <p:extLst>
      <p:ext uri="{BB962C8B-B14F-4D97-AF65-F5344CB8AC3E}">
        <p14:creationId xmlns:p14="http://schemas.microsoft.com/office/powerpoint/2010/main" val="536717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n°1 : Développer La Partie Front-End</a:t>
            </a:r>
            <a:endParaRPr lang="ru-RU" b="1" dirty="0"/>
          </a:p>
        </p:txBody>
      </p:sp>
      <p:sp>
        <p:nvSpPr>
          <p:cNvPr id="7" name="Объект 6">
            <a:extLst>
              <a:ext uri="{FF2B5EF4-FFF2-40B4-BE49-F238E27FC236}">
                <a16:creationId xmlns:a16="http://schemas.microsoft.com/office/drawing/2014/main" id="{85782752-817E-D26B-EB47-53E3CA8BBB89}"/>
              </a:ext>
            </a:extLst>
          </p:cNvPr>
          <p:cNvSpPr>
            <a:spLocks noGrp="1"/>
          </p:cNvSpPr>
          <p:nvPr>
            <p:ph idx="1"/>
          </p:nvPr>
        </p:nvSpPr>
        <p:spPr>
          <a:xfrm>
            <a:off x="384357" y="1670948"/>
            <a:ext cx="3782201" cy="2866546"/>
          </a:xfr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a:normAutofit lnSpcReduction="10000"/>
          </a:bodyPr>
          <a:lstStyle/>
          <a:p>
            <a:pPr marL="0" indent="0">
              <a:buNone/>
            </a:pPr>
            <a:r>
              <a:rPr lang="fr-FR" sz="2400" b="1" dirty="0"/>
              <a:t>Sauvegarder le code en créant des dépôts GitHub :</a:t>
            </a:r>
          </a:p>
          <a:p>
            <a:r>
              <a:rPr lang="fr-FR" dirty="0"/>
              <a:t>Pour sauvegarder l’avancée de mon travail j’ai utilisé </a:t>
            </a:r>
            <a:r>
              <a:rPr lang="fr-FR" b="1" dirty="0"/>
              <a:t>Github Desktop </a:t>
            </a:r>
            <a:r>
              <a:rPr lang="fr-FR" dirty="0"/>
              <a:t>et</a:t>
            </a:r>
            <a:r>
              <a:rPr lang="fr-FR" b="1" dirty="0"/>
              <a:t> Source Control </a:t>
            </a:r>
            <a:r>
              <a:rPr lang="fr-FR" dirty="0"/>
              <a:t>de</a:t>
            </a:r>
            <a:r>
              <a:rPr lang="fr-FR" b="1" dirty="0"/>
              <a:t> VS Code </a:t>
            </a:r>
            <a:r>
              <a:rPr lang="fr-FR" dirty="0"/>
              <a:t>en créant et modifiant des dépôts sur le </a:t>
            </a:r>
            <a:r>
              <a:rPr lang="fr-FR" b="1" dirty="0"/>
              <a:t>GitHub</a:t>
            </a:r>
            <a:r>
              <a:rPr lang="fr-FR" dirty="0"/>
              <a:t>.</a:t>
            </a:r>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28"/>
            <a:ext cx="10924513" cy="684119"/>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Competence n°1 : Maquetter une application</a:t>
            </a:r>
            <a:endParaRPr kumimoji="0" lang="ru-RU"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endParaRPr>
          </a:p>
        </p:txBody>
      </p:sp>
      <p:pic>
        <p:nvPicPr>
          <p:cNvPr id="13" name="Рисунок 12">
            <a:extLst>
              <a:ext uri="{FF2B5EF4-FFF2-40B4-BE49-F238E27FC236}">
                <a16:creationId xmlns:a16="http://schemas.microsoft.com/office/drawing/2014/main" id="{05E4B564-0CD3-A186-15B3-E67D033A388E}"/>
              </a:ext>
            </a:extLst>
          </p:cNvPr>
          <p:cNvPicPr>
            <a:picLocks noChangeAspect="1"/>
          </p:cNvPicPr>
          <p:nvPr/>
        </p:nvPicPr>
        <p:blipFill>
          <a:blip r:embed="rId3"/>
          <a:stretch>
            <a:fillRect/>
          </a:stretch>
        </p:blipFill>
        <p:spPr>
          <a:xfrm>
            <a:off x="4804924" y="1670947"/>
            <a:ext cx="4615121" cy="460152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4732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n°1 : Développer La Partie Front-End</a:t>
            </a:r>
            <a:endParaRPr lang="ru-RU" b="1" dirty="0"/>
          </a:p>
        </p:txBody>
      </p:sp>
      <p:sp>
        <p:nvSpPr>
          <p:cNvPr id="7" name="Объект 6">
            <a:extLst>
              <a:ext uri="{FF2B5EF4-FFF2-40B4-BE49-F238E27FC236}">
                <a16:creationId xmlns:a16="http://schemas.microsoft.com/office/drawing/2014/main" id="{85782752-817E-D26B-EB47-53E3CA8BBB89}"/>
              </a:ext>
            </a:extLst>
          </p:cNvPr>
          <p:cNvSpPr>
            <a:spLocks noGrp="1"/>
          </p:cNvSpPr>
          <p:nvPr>
            <p:ph idx="1"/>
          </p:nvPr>
        </p:nvSpPr>
        <p:spPr>
          <a:xfrm>
            <a:off x="384357" y="1923691"/>
            <a:ext cx="4558578" cy="2197945"/>
          </a:xfr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a:normAutofit/>
          </a:bodyPr>
          <a:lstStyle/>
          <a:p>
            <a:pPr marL="0" indent="0">
              <a:buNone/>
            </a:pPr>
            <a:r>
              <a:rPr lang="fr-FR" sz="2400" b="1" dirty="0"/>
              <a:t>Maquette responsive :</a:t>
            </a:r>
          </a:p>
          <a:p>
            <a:r>
              <a:rPr lang="fr-FR" dirty="0"/>
              <a:t>Création de la Maquette de mon projet en format mobile, tablette et desktop toujours avec le logiciel </a:t>
            </a:r>
            <a:r>
              <a:rPr lang="fr-FR" b="1" dirty="0"/>
              <a:t>Figma</a:t>
            </a:r>
            <a:r>
              <a:rPr lang="fr-FR" dirty="0"/>
              <a:t>.</a:t>
            </a:r>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28"/>
            <a:ext cx="10924513" cy="936863"/>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Compétence n° 2 : Réalisation d’une interface utilisateur web statique et adaptable</a:t>
            </a:r>
          </a:p>
        </p:txBody>
      </p:sp>
      <p:pic>
        <p:nvPicPr>
          <p:cNvPr id="5" name="Рисунок 4">
            <a:extLst>
              <a:ext uri="{FF2B5EF4-FFF2-40B4-BE49-F238E27FC236}">
                <a16:creationId xmlns:a16="http://schemas.microsoft.com/office/drawing/2014/main" id="{52FE67DE-36F7-BE23-0B40-9E84A4A4DA6B}"/>
              </a:ext>
            </a:extLst>
          </p:cNvPr>
          <p:cNvPicPr>
            <a:picLocks noChangeAspect="1"/>
          </p:cNvPicPr>
          <p:nvPr/>
        </p:nvPicPr>
        <p:blipFill>
          <a:blip r:embed="rId3"/>
          <a:stretch>
            <a:fillRect/>
          </a:stretch>
        </p:blipFill>
        <p:spPr>
          <a:xfrm>
            <a:off x="5192320" y="1667875"/>
            <a:ext cx="6222879" cy="490752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91144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n°1 : Développer La Partie Front-End</a:t>
            </a:r>
            <a:endParaRPr lang="ru-RU" b="1" dirty="0"/>
          </a:p>
        </p:txBody>
      </p:sp>
      <p:sp>
        <p:nvSpPr>
          <p:cNvPr id="7" name="Объект 6">
            <a:extLst>
              <a:ext uri="{FF2B5EF4-FFF2-40B4-BE49-F238E27FC236}">
                <a16:creationId xmlns:a16="http://schemas.microsoft.com/office/drawing/2014/main" id="{85782752-817E-D26B-EB47-53E3CA8BBB89}"/>
              </a:ext>
            </a:extLst>
          </p:cNvPr>
          <p:cNvSpPr>
            <a:spLocks noGrp="1"/>
          </p:cNvSpPr>
          <p:nvPr>
            <p:ph idx="1"/>
          </p:nvPr>
        </p:nvSpPr>
        <p:spPr>
          <a:xfrm>
            <a:off x="490686" y="1923691"/>
            <a:ext cx="4558578" cy="4148852"/>
          </a:xfr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a:normAutofit/>
          </a:bodyPr>
          <a:lstStyle/>
          <a:p>
            <a:pPr marL="0" indent="0">
              <a:buNone/>
            </a:pPr>
            <a:r>
              <a:rPr lang="fr-FR" sz="2400" b="1" dirty="0"/>
              <a:t>Design Responsive avec Bootstrap 5 :</a:t>
            </a:r>
          </a:p>
          <a:p>
            <a:r>
              <a:rPr lang="fr-FR" dirty="0"/>
              <a:t>Avec l’éditeur de code </a:t>
            </a:r>
            <a:r>
              <a:rPr lang="fr-FR" b="1" dirty="0"/>
              <a:t>Visual Studio Code</a:t>
            </a:r>
            <a:r>
              <a:rPr lang="fr-FR" dirty="0"/>
              <a:t>, j’ai continué le codage de la page d’accueil de mon projet, en y ajoutant Bootstrap 5 pour la rendre adaptable sur tous les types de supports : Mobile, Tablette et Desktop.</a:t>
            </a:r>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28"/>
            <a:ext cx="10924513" cy="936863"/>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Compétence n° 2 : Réalisation d’une interface utilisateur web statique et adaptable</a:t>
            </a:r>
          </a:p>
        </p:txBody>
      </p:sp>
      <p:pic>
        <p:nvPicPr>
          <p:cNvPr id="3" name="Рисунок 2">
            <a:extLst>
              <a:ext uri="{FF2B5EF4-FFF2-40B4-BE49-F238E27FC236}">
                <a16:creationId xmlns:a16="http://schemas.microsoft.com/office/drawing/2014/main" id="{C2062989-385E-EA95-5E4C-EFDE2BECC6B5}"/>
              </a:ext>
            </a:extLst>
          </p:cNvPr>
          <p:cNvPicPr>
            <a:picLocks noChangeAspect="1"/>
          </p:cNvPicPr>
          <p:nvPr/>
        </p:nvPicPr>
        <p:blipFill>
          <a:blip r:embed="rId3"/>
          <a:stretch>
            <a:fillRect/>
          </a:stretch>
        </p:blipFill>
        <p:spPr>
          <a:xfrm>
            <a:off x="5431766" y="1670947"/>
            <a:ext cx="5385759" cy="4673592"/>
          </a:xfrm>
          <a:prstGeom prst="rect">
            <a:avLst/>
          </a:prstGeom>
        </p:spPr>
      </p:pic>
    </p:spTree>
    <p:extLst>
      <p:ext uri="{BB962C8B-B14F-4D97-AF65-F5344CB8AC3E}">
        <p14:creationId xmlns:p14="http://schemas.microsoft.com/office/powerpoint/2010/main" val="1463340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n°1 : Développer La Partie Front-End</a:t>
            </a:r>
            <a:endParaRPr lang="ru-RU" b="1" dirty="0"/>
          </a:p>
        </p:txBody>
      </p:sp>
      <p:sp>
        <p:nvSpPr>
          <p:cNvPr id="7" name="Объект 6">
            <a:extLst>
              <a:ext uri="{FF2B5EF4-FFF2-40B4-BE49-F238E27FC236}">
                <a16:creationId xmlns:a16="http://schemas.microsoft.com/office/drawing/2014/main" id="{85782752-817E-D26B-EB47-53E3CA8BBB89}"/>
              </a:ext>
            </a:extLst>
          </p:cNvPr>
          <p:cNvSpPr>
            <a:spLocks noGrp="1"/>
          </p:cNvSpPr>
          <p:nvPr>
            <p:ph idx="1"/>
          </p:nvPr>
        </p:nvSpPr>
        <p:spPr>
          <a:xfrm>
            <a:off x="490686" y="2117784"/>
            <a:ext cx="3576318" cy="1311216"/>
          </a:xfr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a:normAutofit/>
          </a:bodyPr>
          <a:lstStyle/>
          <a:p>
            <a:pPr marL="0" indent="0">
              <a:buNone/>
            </a:pPr>
            <a:r>
              <a:rPr lang="fr-FR" sz="2400" b="1" dirty="0"/>
              <a:t>Page d’accueil illustrant Mobile, Tablette et Desktop </a:t>
            </a:r>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28"/>
            <a:ext cx="10924513" cy="936863"/>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Compétence n° 2 : Réalisation d’une interface utilisateur web statique et adaptable</a:t>
            </a:r>
          </a:p>
        </p:txBody>
      </p:sp>
      <p:pic>
        <p:nvPicPr>
          <p:cNvPr id="5" name="Рисунок 4">
            <a:extLst>
              <a:ext uri="{FF2B5EF4-FFF2-40B4-BE49-F238E27FC236}">
                <a16:creationId xmlns:a16="http://schemas.microsoft.com/office/drawing/2014/main" id="{CE888165-1D42-1E12-D60E-FA2D237763FC}"/>
              </a:ext>
            </a:extLst>
          </p:cNvPr>
          <p:cNvPicPr>
            <a:picLocks noChangeAspect="1"/>
          </p:cNvPicPr>
          <p:nvPr/>
        </p:nvPicPr>
        <p:blipFill>
          <a:blip r:embed="rId3"/>
          <a:stretch>
            <a:fillRect/>
          </a:stretch>
        </p:blipFill>
        <p:spPr>
          <a:xfrm>
            <a:off x="8506598" y="1922795"/>
            <a:ext cx="2853425" cy="4460526"/>
          </a:xfrm>
          <a:prstGeom prst="rect">
            <a:avLst/>
          </a:prstGeom>
          <a:ln>
            <a:noFill/>
          </a:ln>
          <a:effectLst>
            <a:outerShdw blurRad="190500" algn="tl" rotWithShape="0">
              <a:srgbClr val="000000">
                <a:alpha val="70000"/>
              </a:srgbClr>
            </a:outerShdw>
          </a:effectLst>
        </p:spPr>
      </p:pic>
      <p:pic>
        <p:nvPicPr>
          <p:cNvPr id="8" name="Рисунок 7">
            <a:extLst>
              <a:ext uri="{FF2B5EF4-FFF2-40B4-BE49-F238E27FC236}">
                <a16:creationId xmlns:a16="http://schemas.microsoft.com/office/drawing/2014/main" id="{BD743278-36CA-B898-0A9E-DD557EFD883E}"/>
              </a:ext>
            </a:extLst>
          </p:cNvPr>
          <p:cNvPicPr>
            <a:picLocks noChangeAspect="1"/>
          </p:cNvPicPr>
          <p:nvPr/>
        </p:nvPicPr>
        <p:blipFill>
          <a:blip r:embed="rId4"/>
          <a:stretch>
            <a:fillRect/>
          </a:stretch>
        </p:blipFill>
        <p:spPr>
          <a:xfrm>
            <a:off x="6046223" y="1922795"/>
            <a:ext cx="1985078" cy="4460525"/>
          </a:xfrm>
          <a:prstGeom prst="rect">
            <a:avLst/>
          </a:prstGeom>
          <a:ln>
            <a:noFill/>
          </a:ln>
          <a:effectLst>
            <a:outerShdw blurRad="190500" algn="tl" rotWithShape="0">
              <a:srgbClr val="000000">
                <a:alpha val="70000"/>
              </a:srgbClr>
            </a:outerShdw>
          </a:effectLst>
        </p:spPr>
      </p:pic>
      <p:pic>
        <p:nvPicPr>
          <p:cNvPr id="11" name="Рисунок 10">
            <a:extLst>
              <a:ext uri="{FF2B5EF4-FFF2-40B4-BE49-F238E27FC236}">
                <a16:creationId xmlns:a16="http://schemas.microsoft.com/office/drawing/2014/main" id="{4FF37B4C-0691-2F91-2680-3C12E9A5182D}"/>
              </a:ext>
            </a:extLst>
          </p:cNvPr>
          <p:cNvPicPr>
            <a:picLocks noChangeAspect="1"/>
          </p:cNvPicPr>
          <p:nvPr/>
        </p:nvPicPr>
        <p:blipFill>
          <a:blip r:embed="rId5"/>
          <a:stretch>
            <a:fillRect/>
          </a:stretch>
        </p:blipFill>
        <p:spPr>
          <a:xfrm>
            <a:off x="4598039" y="1922795"/>
            <a:ext cx="966926" cy="44605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32220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n°1 : Développer La Partie Front-End</a:t>
            </a:r>
            <a:endParaRPr lang="ru-RU" b="1" dirty="0"/>
          </a:p>
        </p:txBody>
      </p:sp>
      <p:sp>
        <p:nvSpPr>
          <p:cNvPr id="7" name="Объект 6">
            <a:extLst>
              <a:ext uri="{FF2B5EF4-FFF2-40B4-BE49-F238E27FC236}">
                <a16:creationId xmlns:a16="http://schemas.microsoft.com/office/drawing/2014/main" id="{85782752-817E-D26B-EB47-53E3CA8BBB89}"/>
              </a:ext>
            </a:extLst>
          </p:cNvPr>
          <p:cNvSpPr>
            <a:spLocks noGrp="1"/>
          </p:cNvSpPr>
          <p:nvPr>
            <p:ph idx="1"/>
          </p:nvPr>
        </p:nvSpPr>
        <p:spPr>
          <a:xfrm>
            <a:off x="490687" y="1923691"/>
            <a:ext cx="2393334" cy="4631600"/>
          </a:xfr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a:normAutofit/>
          </a:bodyPr>
          <a:lstStyle/>
          <a:p>
            <a:pPr marL="0" indent="0">
              <a:buNone/>
            </a:pPr>
            <a:r>
              <a:rPr lang="fr-FR" sz="2400" b="1" dirty="0"/>
              <a:t>Contenu multimédia :</a:t>
            </a:r>
          </a:p>
          <a:p>
            <a:r>
              <a:rPr lang="fr-FR" dirty="0"/>
              <a:t>J’ai intégré du contenu multimédia, exemple avec une vidéo provenant de </a:t>
            </a:r>
            <a:r>
              <a:rPr lang="fr-FR" b="1" dirty="0"/>
              <a:t>YouTube</a:t>
            </a:r>
            <a:r>
              <a:rPr lang="fr-FR" dirty="0"/>
              <a:t> pour accentuer la visibilité de mon site dans les moteurs de recherches par les utilisateurs.</a:t>
            </a:r>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28"/>
            <a:ext cx="10924513" cy="936863"/>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Compétence n° 2 : Réalisation d’une interface utilisateur web statique et adaptable</a:t>
            </a:r>
          </a:p>
        </p:txBody>
      </p:sp>
      <p:pic>
        <p:nvPicPr>
          <p:cNvPr id="8" name="Рисунок 7">
            <a:extLst>
              <a:ext uri="{FF2B5EF4-FFF2-40B4-BE49-F238E27FC236}">
                <a16:creationId xmlns:a16="http://schemas.microsoft.com/office/drawing/2014/main" id="{59AB9421-0DC9-331B-6B5F-019209E3A944}"/>
              </a:ext>
            </a:extLst>
          </p:cNvPr>
          <p:cNvPicPr>
            <a:picLocks noChangeAspect="1"/>
          </p:cNvPicPr>
          <p:nvPr/>
        </p:nvPicPr>
        <p:blipFill>
          <a:blip r:embed="rId2"/>
          <a:stretch>
            <a:fillRect/>
          </a:stretch>
        </p:blipFill>
        <p:spPr>
          <a:xfrm>
            <a:off x="3027076" y="1923691"/>
            <a:ext cx="5858132" cy="4623129"/>
          </a:xfrm>
          <a:prstGeom prst="rect">
            <a:avLst/>
          </a:prstGeom>
          <a:ln>
            <a:noFill/>
          </a:ln>
          <a:effectLst>
            <a:outerShdw blurRad="190500" algn="tl" rotWithShape="0">
              <a:srgbClr val="000000">
                <a:alpha val="70000"/>
              </a:srgbClr>
            </a:outerShdw>
          </a:effectLst>
        </p:spPr>
      </p:pic>
      <p:pic>
        <p:nvPicPr>
          <p:cNvPr id="11" name="Рисунок 10">
            <a:extLst>
              <a:ext uri="{FF2B5EF4-FFF2-40B4-BE49-F238E27FC236}">
                <a16:creationId xmlns:a16="http://schemas.microsoft.com/office/drawing/2014/main" id="{831668E0-AF17-D2E9-0E97-E32098CCB40B}"/>
              </a:ext>
            </a:extLst>
          </p:cNvPr>
          <p:cNvPicPr>
            <a:picLocks noChangeAspect="1"/>
          </p:cNvPicPr>
          <p:nvPr/>
        </p:nvPicPr>
        <p:blipFill>
          <a:blip r:embed="rId3"/>
          <a:stretch>
            <a:fillRect/>
          </a:stretch>
        </p:blipFill>
        <p:spPr>
          <a:xfrm>
            <a:off x="9030576" y="1923690"/>
            <a:ext cx="2527680" cy="463160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84450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n°1 : Développer La Partie Front-End</a:t>
            </a:r>
            <a:endParaRPr lang="ru-RU" b="1" dirty="0"/>
          </a:p>
        </p:txBody>
      </p:sp>
      <p:sp>
        <p:nvSpPr>
          <p:cNvPr id="7" name="Объект 6">
            <a:extLst>
              <a:ext uri="{FF2B5EF4-FFF2-40B4-BE49-F238E27FC236}">
                <a16:creationId xmlns:a16="http://schemas.microsoft.com/office/drawing/2014/main" id="{85782752-817E-D26B-EB47-53E3CA8BBB89}"/>
              </a:ext>
            </a:extLst>
          </p:cNvPr>
          <p:cNvSpPr>
            <a:spLocks noGrp="1"/>
          </p:cNvSpPr>
          <p:nvPr>
            <p:ph idx="1"/>
          </p:nvPr>
        </p:nvSpPr>
        <p:spPr>
          <a:xfrm>
            <a:off x="490686" y="1923691"/>
            <a:ext cx="11067569" cy="4631600"/>
          </a:xfr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a:normAutofit/>
          </a:bodyPr>
          <a:lstStyle/>
          <a:p>
            <a:pPr marL="0" indent="0">
              <a:buNone/>
            </a:pPr>
            <a:r>
              <a:rPr lang="fr-FR" sz="2400" b="1" dirty="0"/>
              <a:t>Les avantages de site dynamique :</a:t>
            </a:r>
          </a:p>
          <a:p>
            <a:r>
              <a:rPr lang="fr-FR" b="1" dirty="0"/>
              <a:t>Interactivité et interaction </a:t>
            </a:r>
            <a:r>
              <a:rPr lang="fr-FR" dirty="0"/>
              <a:t>avec l'utilisateur</a:t>
            </a:r>
          </a:p>
          <a:p>
            <a:r>
              <a:rPr lang="fr-FR" b="1" dirty="0"/>
              <a:t>Personnalisation du contenu </a:t>
            </a:r>
            <a:r>
              <a:rPr lang="fr-FR" dirty="0"/>
              <a:t>en fonction de l'utilisateur ou du contexte</a:t>
            </a:r>
          </a:p>
          <a:p>
            <a:r>
              <a:rPr lang="fr-FR" b="1" dirty="0"/>
              <a:t>Adaptation dynamique </a:t>
            </a:r>
            <a:r>
              <a:rPr lang="fr-FR" dirty="0"/>
              <a:t>du contenu à différents appareils et écrans</a:t>
            </a:r>
          </a:p>
          <a:p>
            <a:r>
              <a:rPr lang="fr-FR" b="1" dirty="0"/>
              <a:t>Utilisation d'animations et d'effets </a:t>
            </a:r>
            <a:r>
              <a:rPr lang="fr-FR" dirty="0"/>
              <a:t>pour améliorer l'interface utilisateur</a:t>
            </a:r>
          </a:p>
          <a:p>
            <a:r>
              <a:rPr lang="fr-FR" b="1" dirty="0"/>
              <a:t>Modification dynamique du contenu </a:t>
            </a:r>
            <a:r>
              <a:rPr lang="fr-FR" dirty="0"/>
              <a:t>en fonction des actions de l'utilisateur</a:t>
            </a:r>
          </a:p>
          <a:p>
            <a:r>
              <a:rPr lang="fr-FR" b="1" dirty="0"/>
              <a:t>Mise à jour rapide du contenu </a:t>
            </a:r>
            <a:r>
              <a:rPr lang="fr-FR" dirty="0"/>
              <a:t>sans avoir à recharger la page</a:t>
            </a:r>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28"/>
            <a:ext cx="10924513" cy="936863"/>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Competence n°3 : Developper une interface utilisateur web dynamique</a:t>
            </a:r>
          </a:p>
        </p:txBody>
      </p:sp>
    </p:spTree>
    <p:extLst>
      <p:ext uri="{BB962C8B-B14F-4D97-AF65-F5344CB8AC3E}">
        <p14:creationId xmlns:p14="http://schemas.microsoft.com/office/powerpoint/2010/main" val="4124205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n°1 : Développer La Partie Front-End</a:t>
            </a:r>
            <a:endParaRPr lang="ru-RU" b="1" dirty="0"/>
          </a:p>
        </p:txBody>
      </p:sp>
      <p:sp>
        <p:nvSpPr>
          <p:cNvPr id="7" name="Объект 6">
            <a:extLst>
              <a:ext uri="{FF2B5EF4-FFF2-40B4-BE49-F238E27FC236}">
                <a16:creationId xmlns:a16="http://schemas.microsoft.com/office/drawing/2014/main" id="{85782752-817E-D26B-EB47-53E3CA8BBB89}"/>
              </a:ext>
            </a:extLst>
          </p:cNvPr>
          <p:cNvSpPr>
            <a:spLocks noGrp="1"/>
          </p:cNvSpPr>
          <p:nvPr>
            <p:ph idx="1"/>
          </p:nvPr>
        </p:nvSpPr>
        <p:spPr>
          <a:xfrm>
            <a:off x="490686" y="1923691"/>
            <a:ext cx="5711706" cy="2242867"/>
          </a:xfr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a:normAutofit/>
          </a:bodyPr>
          <a:lstStyle/>
          <a:p>
            <a:pPr marL="0" indent="0">
              <a:buNone/>
            </a:pPr>
            <a:r>
              <a:rPr lang="fr-FR" sz="2400" b="1" dirty="0"/>
              <a:t>Symfony :</a:t>
            </a:r>
          </a:p>
          <a:p>
            <a:r>
              <a:rPr lang="fr-FR" dirty="0"/>
              <a:t>Avec l’éditeur de code Visual Studio Code, j’ai utilisé </a:t>
            </a:r>
            <a:r>
              <a:rPr lang="fr-FR" b="1" dirty="0"/>
              <a:t>Symfony 6</a:t>
            </a:r>
            <a:r>
              <a:rPr lang="fr-FR" dirty="0"/>
              <a:t> - c'est un framework pour le développement web, écrit en </a:t>
            </a:r>
            <a:r>
              <a:rPr lang="fr-FR" b="1" dirty="0"/>
              <a:t>PHP</a:t>
            </a:r>
            <a:r>
              <a:rPr lang="fr-FR" dirty="0"/>
              <a:t>. Il fournit aux développeurs un large éventail d'outils et de bibliothèques pour créer des applications Web hautes performances et évolutives.</a:t>
            </a:r>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28"/>
            <a:ext cx="10924513" cy="936863"/>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Competence n°3 : Developper une interface utilisateur web dynamique</a:t>
            </a:r>
          </a:p>
        </p:txBody>
      </p:sp>
      <p:sp>
        <p:nvSpPr>
          <p:cNvPr id="8" name="Объект 6">
            <a:extLst>
              <a:ext uri="{FF2B5EF4-FFF2-40B4-BE49-F238E27FC236}">
                <a16:creationId xmlns:a16="http://schemas.microsoft.com/office/drawing/2014/main" id="{5FC0DD54-FC55-48DA-62C9-96AF2131FC5C}"/>
              </a:ext>
            </a:extLst>
          </p:cNvPr>
          <p:cNvSpPr txBox="1">
            <a:spLocks/>
          </p:cNvSpPr>
          <p:nvPr/>
        </p:nvSpPr>
        <p:spPr>
          <a:xfrm>
            <a:off x="490686" y="4312424"/>
            <a:ext cx="5711706" cy="2242867"/>
          </a:xfrm>
          <a:prstGeom prst="rect">
            <a:avLst/>
          </a:prstGeo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fr-FR" sz="2400" b="1" dirty="0"/>
              <a:t>Twig :</a:t>
            </a:r>
          </a:p>
          <a:p>
            <a:r>
              <a:rPr lang="fr-FR" b="1" dirty="0"/>
              <a:t>Twig</a:t>
            </a:r>
            <a:r>
              <a:rPr lang="fr-FR" dirty="0"/>
              <a:t> est un moteur de template pour le langage de programmation </a:t>
            </a:r>
            <a:r>
              <a:rPr lang="fr-FR" b="1" dirty="0"/>
              <a:t>PHP</a:t>
            </a:r>
            <a:r>
              <a:rPr lang="fr-FR" dirty="0"/>
              <a:t>. Il est utilisé pour séparer la logique de l'application de la présentation des données, ce qui rend le code plus lisible et compréhensible. </a:t>
            </a:r>
          </a:p>
        </p:txBody>
      </p:sp>
      <p:pic>
        <p:nvPicPr>
          <p:cNvPr id="14" name="Рисунок 13">
            <a:extLst>
              <a:ext uri="{FF2B5EF4-FFF2-40B4-BE49-F238E27FC236}">
                <a16:creationId xmlns:a16="http://schemas.microsoft.com/office/drawing/2014/main" id="{77C53C1E-8325-B502-4486-7FB8D534DD57}"/>
              </a:ext>
            </a:extLst>
          </p:cNvPr>
          <p:cNvPicPr>
            <a:picLocks noChangeAspect="1"/>
          </p:cNvPicPr>
          <p:nvPr/>
        </p:nvPicPr>
        <p:blipFill>
          <a:blip r:embed="rId3"/>
          <a:stretch>
            <a:fillRect/>
          </a:stretch>
        </p:blipFill>
        <p:spPr>
          <a:xfrm>
            <a:off x="6517475" y="1923691"/>
            <a:ext cx="5468113" cy="2029108"/>
          </a:xfrm>
          <a:prstGeom prst="rect">
            <a:avLst/>
          </a:prstGeom>
          <a:ln>
            <a:noFill/>
          </a:ln>
          <a:effectLst>
            <a:outerShdw blurRad="190500" algn="tl" rotWithShape="0">
              <a:srgbClr val="000000">
                <a:alpha val="70000"/>
              </a:srgbClr>
            </a:outerShdw>
          </a:effectLst>
        </p:spPr>
      </p:pic>
      <p:pic>
        <p:nvPicPr>
          <p:cNvPr id="16" name="Рисунок 15">
            <a:extLst>
              <a:ext uri="{FF2B5EF4-FFF2-40B4-BE49-F238E27FC236}">
                <a16:creationId xmlns:a16="http://schemas.microsoft.com/office/drawing/2014/main" id="{AC5877AD-41DA-AC2C-A6A2-869EDD646EF2}"/>
              </a:ext>
            </a:extLst>
          </p:cNvPr>
          <p:cNvPicPr>
            <a:picLocks noChangeAspect="1"/>
          </p:cNvPicPr>
          <p:nvPr/>
        </p:nvPicPr>
        <p:blipFill>
          <a:blip r:embed="rId4"/>
          <a:stretch>
            <a:fillRect/>
          </a:stretch>
        </p:blipFill>
        <p:spPr>
          <a:xfrm>
            <a:off x="6517475" y="4166558"/>
            <a:ext cx="4591691" cy="241016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30490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n°1 : Développer La Partie Front-End</a:t>
            </a:r>
            <a:endParaRPr lang="ru-RU" b="1" dirty="0"/>
          </a:p>
        </p:txBody>
      </p:sp>
      <p:sp>
        <p:nvSpPr>
          <p:cNvPr id="7" name="Объект 6">
            <a:extLst>
              <a:ext uri="{FF2B5EF4-FFF2-40B4-BE49-F238E27FC236}">
                <a16:creationId xmlns:a16="http://schemas.microsoft.com/office/drawing/2014/main" id="{85782752-817E-D26B-EB47-53E3CA8BBB89}"/>
              </a:ext>
            </a:extLst>
          </p:cNvPr>
          <p:cNvSpPr>
            <a:spLocks noGrp="1"/>
          </p:cNvSpPr>
          <p:nvPr>
            <p:ph idx="1"/>
          </p:nvPr>
        </p:nvSpPr>
        <p:spPr>
          <a:xfrm>
            <a:off x="490686" y="1923691"/>
            <a:ext cx="3149661" cy="4631600"/>
          </a:xfr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a:normAutofit/>
          </a:bodyPr>
          <a:lstStyle/>
          <a:p>
            <a:pPr marL="0" indent="0">
              <a:buNone/>
            </a:pPr>
            <a:r>
              <a:rPr lang="fr-FR" sz="2400" b="1" dirty="0"/>
              <a:t>Bootstrap :</a:t>
            </a:r>
          </a:p>
          <a:p>
            <a:r>
              <a:rPr lang="fr-FR" dirty="0"/>
              <a:t>Avec l’éditeur de code Visual Studio Code, j’ai utilisé Bootstrap qui possède également sa librairie Javascript libre Jquery, qui fournit au développeur web de nombreuses fonctions, ce qui m’a permis d’intégrer des effets dynamiques à mon projet.</a:t>
            </a:r>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28"/>
            <a:ext cx="10924513" cy="936863"/>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Competence n°3 : Developper une interface utilisateur web dynamique</a:t>
            </a:r>
          </a:p>
        </p:txBody>
      </p:sp>
      <p:pic>
        <p:nvPicPr>
          <p:cNvPr id="3" name="Рисунок 2">
            <a:extLst>
              <a:ext uri="{FF2B5EF4-FFF2-40B4-BE49-F238E27FC236}">
                <a16:creationId xmlns:a16="http://schemas.microsoft.com/office/drawing/2014/main" id="{D5F7258E-41B7-6564-7D1E-1E597A80C24E}"/>
              </a:ext>
            </a:extLst>
          </p:cNvPr>
          <p:cNvPicPr>
            <a:picLocks noChangeAspect="1"/>
          </p:cNvPicPr>
          <p:nvPr/>
        </p:nvPicPr>
        <p:blipFill>
          <a:blip r:embed="rId3"/>
          <a:stretch>
            <a:fillRect/>
          </a:stretch>
        </p:blipFill>
        <p:spPr>
          <a:xfrm>
            <a:off x="3952944" y="2516960"/>
            <a:ext cx="2327085" cy="2424359"/>
          </a:xfrm>
          <a:prstGeom prst="rect">
            <a:avLst/>
          </a:prstGeom>
        </p:spPr>
      </p:pic>
      <p:pic>
        <p:nvPicPr>
          <p:cNvPr id="4" name="Рисунок 3">
            <a:extLst>
              <a:ext uri="{FF2B5EF4-FFF2-40B4-BE49-F238E27FC236}">
                <a16:creationId xmlns:a16="http://schemas.microsoft.com/office/drawing/2014/main" id="{159F9A06-7B97-EE58-71BA-6F39AB21FA2E}"/>
              </a:ext>
            </a:extLst>
          </p:cNvPr>
          <p:cNvPicPr>
            <a:picLocks noChangeAspect="1"/>
          </p:cNvPicPr>
          <p:nvPr/>
        </p:nvPicPr>
        <p:blipFill>
          <a:blip r:embed="rId4"/>
          <a:stretch>
            <a:fillRect/>
          </a:stretch>
        </p:blipFill>
        <p:spPr>
          <a:xfrm>
            <a:off x="6471856" y="2495614"/>
            <a:ext cx="2327085" cy="3250031"/>
          </a:xfrm>
          <a:prstGeom prst="rect">
            <a:avLst/>
          </a:prstGeom>
        </p:spPr>
      </p:pic>
      <p:pic>
        <p:nvPicPr>
          <p:cNvPr id="6" name="Рисунок 5">
            <a:extLst>
              <a:ext uri="{FF2B5EF4-FFF2-40B4-BE49-F238E27FC236}">
                <a16:creationId xmlns:a16="http://schemas.microsoft.com/office/drawing/2014/main" id="{D25804D2-8B81-2F5E-4DF4-F679ACFD3476}"/>
              </a:ext>
            </a:extLst>
          </p:cNvPr>
          <p:cNvPicPr>
            <a:picLocks noChangeAspect="1"/>
          </p:cNvPicPr>
          <p:nvPr/>
        </p:nvPicPr>
        <p:blipFill>
          <a:blip r:embed="rId5"/>
          <a:stretch>
            <a:fillRect/>
          </a:stretch>
        </p:blipFill>
        <p:spPr>
          <a:xfrm>
            <a:off x="8990769" y="2513716"/>
            <a:ext cx="2270863" cy="4222386"/>
          </a:xfrm>
          <a:prstGeom prst="rect">
            <a:avLst/>
          </a:prstGeom>
        </p:spPr>
      </p:pic>
      <p:sp>
        <p:nvSpPr>
          <p:cNvPr id="12" name="Объект 6">
            <a:extLst>
              <a:ext uri="{FF2B5EF4-FFF2-40B4-BE49-F238E27FC236}">
                <a16:creationId xmlns:a16="http://schemas.microsoft.com/office/drawing/2014/main" id="{A8466EAC-0210-473C-ADB6-185A133A3822}"/>
              </a:ext>
            </a:extLst>
          </p:cNvPr>
          <p:cNvSpPr txBox="1">
            <a:spLocks/>
          </p:cNvSpPr>
          <p:nvPr/>
        </p:nvSpPr>
        <p:spPr>
          <a:xfrm>
            <a:off x="4009165" y="1923691"/>
            <a:ext cx="8105806" cy="590025"/>
          </a:xfrm>
          <a:prstGeom prst="rect">
            <a:avLst/>
          </a:prstGeo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buFont typeface="Wingdings 3" charset="2"/>
              <a:buNone/>
            </a:pPr>
            <a:r>
              <a:rPr lang="fr-FR" sz="2400" b="1" dirty="0"/>
              <a:t>Menus hamburger et dropdown</a:t>
            </a:r>
          </a:p>
        </p:txBody>
      </p:sp>
    </p:spTree>
    <p:extLst>
      <p:ext uri="{BB962C8B-B14F-4D97-AF65-F5344CB8AC3E}">
        <p14:creationId xmlns:p14="http://schemas.microsoft.com/office/powerpoint/2010/main" val="21879283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n°1 : Développer La Partie Front-End</a:t>
            </a:r>
            <a:endParaRPr lang="ru-RU" b="1" dirty="0"/>
          </a:p>
        </p:txBody>
      </p:sp>
      <p:sp>
        <p:nvSpPr>
          <p:cNvPr id="7" name="Объект 6">
            <a:extLst>
              <a:ext uri="{FF2B5EF4-FFF2-40B4-BE49-F238E27FC236}">
                <a16:creationId xmlns:a16="http://schemas.microsoft.com/office/drawing/2014/main" id="{85782752-817E-D26B-EB47-53E3CA8BBB89}"/>
              </a:ext>
            </a:extLst>
          </p:cNvPr>
          <p:cNvSpPr>
            <a:spLocks noGrp="1"/>
          </p:cNvSpPr>
          <p:nvPr>
            <p:ph idx="1"/>
          </p:nvPr>
        </p:nvSpPr>
        <p:spPr>
          <a:xfrm>
            <a:off x="490686" y="1923691"/>
            <a:ext cx="10861676" cy="560717"/>
          </a:xfr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a:normAutofit/>
          </a:bodyPr>
          <a:lstStyle/>
          <a:p>
            <a:pPr marL="0" indent="0">
              <a:buNone/>
            </a:pPr>
            <a:r>
              <a:rPr lang="fr-FR" sz="2400" b="1" dirty="0"/>
              <a:t>L’exemple de code CSS </a:t>
            </a:r>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28"/>
            <a:ext cx="10924513" cy="936863"/>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Competence n°3 : Developper une interface utilisateur web dynamique</a:t>
            </a:r>
          </a:p>
        </p:txBody>
      </p:sp>
      <p:pic>
        <p:nvPicPr>
          <p:cNvPr id="14" name="Рисунок 13">
            <a:extLst>
              <a:ext uri="{FF2B5EF4-FFF2-40B4-BE49-F238E27FC236}">
                <a16:creationId xmlns:a16="http://schemas.microsoft.com/office/drawing/2014/main" id="{1459723E-E3ED-D513-F606-B29A37C54EE2}"/>
              </a:ext>
            </a:extLst>
          </p:cNvPr>
          <p:cNvPicPr>
            <a:picLocks noChangeAspect="1"/>
          </p:cNvPicPr>
          <p:nvPr/>
        </p:nvPicPr>
        <p:blipFill>
          <a:blip r:embed="rId3"/>
          <a:stretch>
            <a:fillRect/>
          </a:stretch>
        </p:blipFill>
        <p:spPr>
          <a:xfrm>
            <a:off x="490686" y="5878517"/>
            <a:ext cx="4245215" cy="676774"/>
          </a:xfrm>
          <a:prstGeom prst="rect">
            <a:avLst/>
          </a:prstGeom>
          <a:ln>
            <a:noFill/>
          </a:ln>
          <a:effectLst>
            <a:outerShdw blurRad="190500" algn="tl" rotWithShape="0">
              <a:srgbClr val="000000">
                <a:alpha val="70000"/>
              </a:srgbClr>
            </a:outerShdw>
          </a:effectLst>
        </p:spPr>
      </p:pic>
      <p:pic>
        <p:nvPicPr>
          <p:cNvPr id="16" name="Рисунок 15">
            <a:extLst>
              <a:ext uri="{FF2B5EF4-FFF2-40B4-BE49-F238E27FC236}">
                <a16:creationId xmlns:a16="http://schemas.microsoft.com/office/drawing/2014/main" id="{DBE68F31-1871-932B-AC89-736C826A187D}"/>
              </a:ext>
            </a:extLst>
          </p:cNvPr>
          <p:cNvPicPr>
            <a:picLocks noChangeAspect="1"/>
          </p:cNvPicPr>
          <p:nvPr/>
        </p:nvPicPr>
        <p:blipFill>
          <a:blip r:embed="rId4"/>
          <a:stretch>
            <a:fillRect/>
          </a:stretch>
        </p:blipFill>
        <p:spPr>
          <a:xfrm>
            <a:off x="490687" y="2607811"/>
            <a:ext cx="4245215" cy="3080371"/>
          </a:xfrm>
          <a:prstGeom prst="rect">
            <a:avLst/>
          </a:prstGeom>
          <a:ln>
            <a:noFill/>
          </a:ln>
          <a:effectLst>
            <a:outerShdw blurRad="190500" algn="tl" rotWithShape="0">
              <a:srgbClr val="000000">
                <a:alpha val="70000"/>
              </a:srgbClr>
            </a:outerShdw>
          </a:effectLst>
        </p:spPr>
      </p:pic>
      <p:pic>
        <p:nvPicPr>
          <p:cNvPr id="8" name="Рисунок 7">
            <a:extLst>
              <a:ext uri="{FF2B5EF4-FFF2-40B4-BE49-F238E27FC236}">
                <a16:creationId xmlns:a16="http://schemas.microsoft.com/office/drawing/2014/main" id="{C5DCECA2-CB15-2849-3C73-21F5F0C450C2}"/>
              </a:ext>
            </a:extLst>
          </p:cNvPr>
          <p:cNvPicPr>
            <a:picLocks noChangeAspect="1"/>
          </p:cNvPicPr>
          <p:nvPr/>
        </p:nvPicPr>
        <p:blipFill>
          <a:blip r:embed="rId5"/>
          <a:stretch>
            <a:fillRect/>
          </a:stretch>
        </p:blipFill>
        <p:spPr>
          <a:xfrm>
            <a:off x="5368214" y="2607810"/>
            <a:ext cx="5785741" cy="395223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987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n°1 : Développer La Partie Front-End</a:t>
            </a:r>
            <a:endParaRPr lang="ru-RU" b="1" dirty="0"/>
          </a:p>
        </p:txBody>
      </p:sp>
      <p:sp>
        <p:nvSpPr>
          <p:cNvPr id="7" name="Объект 6">
            <a:extLst>
              <a:ext uri="{FF2B5EF4-FFF2-40B4-BE49-F238E27FC236}">
                <a16:creationId xmlns:a16="http://schemas.microsoft.com/office/drawing/2014/main" id="{85782752-817E-D26B-EB47-53E3CA8BBB89}"/>
              </a:ext>
            </a:extLst>
          </p:cNvPr>
          <p:cNvSpPr>
            <a:spLocks noGrp="1"/>
          </p:cNvSpPr>
          <p:nvPr>
            <p:ph idx="1"/>
          </p:nvPr>
        </p:nvSpPr>
        <p:spPr>
          <a:xfrm>
            <a:off x="490686" y="1923691"/>
            <a:ext cx="3296310" cy="4631600"/>
          </a:xfr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a:normAutofit/>
          </a:bodyPr>
          <a:lstStyle/>
          <a:p>
            <a:pPr marL="0" indent="0">
              <a:buNone/>
            </a:pPr>
            <a:r>
              <a:rPr lang="fr-FR" sz="2400" b="1" dirty="0"/>
              <a:t>Geo API :</a:t>
            </a:r>
          </a:p>
          <a:p>
            <a:r>
              <a:rPr lang="fr-FR" dirty="0"/>
              <a:t>J'ai utilisé </a:t>
            </a:r>
            <a:r>
              <a:rPr lang="fr-FR" b="1" dirty="0"/>
              <a:t>l'API géographique</a:t>
            </a:r>
            <a:r>
              <a:rPr lang="fr-FR" dirty="0"/>
              <a:t> du gouvernement français (</a:t>
            </a:r>
            <a:r>
              <a:rPr lang="fr-FR" b="1" i="1" dirty="0"/>
              <a:t>https://geo.api.gouv.fr</a:t>
            </a:r>
            <a:r>
              <a:rPr lang="fr-FR" dirty="0"/>
              <a:t>) pour le formulaire d'inscription. Cette API permet d'obtenir des informations sur les villes, les départements, les régions de France et d'autres informations en fonction de la requête. </a:t>
            </a:r>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28"/>
            <a:ext cx="10924513" cy="936863"/>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Competence n°3 : Developper une interface utilisateur web dynamique</a:t>
            </a:r>
          </a:p>
        </p:txBody>
      </p:sp>
      <p:pic>
        <p:nvPicPr>
          <p:cNvPr id="5" name="Рисунок 4">
            <a:extLst>
              <a:ext uri="{FF2B5EF4-FFF2-40B4-BE49-F238E27FC236}">
                <a16:creationId xmlns:a16="http://schemas.microsoft.com/office/drawing/2014/main" id="{47014AF9-3FF3-B1C0-BC22-144C4D74BEB6}"/>
              </a:ext>
            </a:extLst>
          </p:cNvPr>
          <p:cNvPicPr>
            <a:picLocks noChangeAspect="1"/>
          </p:cNvPicPr>
          <p:nvPr/>
        </p:nvPicPr>
        <p:blipFill>
          <a:blip r:embed="rId3"/>
          <a:stretch>
            <a:fillRect/>
          </a:stretch>
        </p:blipFill>
        <p:spPr>
          <a:xfrm>
            <a:off x="3930052" y="1757684"/>
            <a:ext cx="4584220" cy="1700251"/>
          </a:xfrm>
          <a:prstGeom prst="rect">
            <a:avLst/>
          </a:prstGeom>
        </p:spPr>
      </p:pic>
      <p:pic>
        <p:nvPicPr>
          <p:cNvPr id="8" name="Рисунок 7">
            <a:extLst>
              <a:ext uri="{FF2B5EF4-FFF2-40B4-BE49-F238E27FC236}">
                <a16:creationId xmlns:a16="http://schemas.microsoft.com/office/drawing/2014/main" id="{53E3D30A-3BE9-24A3-7985-3D0C5FB64B50}"/>
              </a:ext>
            </a:extLst>
          </p:cNvPr>
          <p:cNvPicPr>
            <a:picLocks noChangeAspect="1"/>
          </p:cNvPicPr>
          <p:nvPr/>
        </p:nvPicPr>
        <p:blipFill>
          <a:blip r:embed="rId4"/>
          <a:stretch>
            <a:fillRect/>
          </a:stretch>
        </p:blipFill>
        <p:spPr>
          <a:xfrm>
            <a:off x="3930052" y="3457935"/>
            <a:ext cx="4582272" cy="3124520"/>
          </a:xfrm>
          <a:prstGeom prst="rect">
            <a:avLst/>
          </a:prstGeom>
        </p:spPr>
      </p:pic>
      <p:pic>
        <p:nvPicPr>
          <p:cNvPr id="9" name="Рисунок 8" descr="Изображение выглядит как текст, снимок экрана, программное обеспечение, дисплей&#10;&#10;Автоматически созданное описание">
            <a:extLst>
              <a:ext uri="{FF2B5EF4-FFF2-40B4-BE49-F238E27FC236}">
                <a16:creationId xmlns:a16="http://schemas.microsoft.com/office/drawing/2014/main" id="{AE75CB8B-A86D-0969-52D3-130F6171862A}"/>
              </a:ext>
            </a:extLst>
          </p:cNvPr>
          <p:cNvPicPr>
            <a:picLocks noChangeAspect="1"/>
          </p:cNvPicPr>
          <p:nvPr/>
        </p:nvPicPr>
        <p:blipFill>
          <a:blip r:embed="rId5"/>
          <a:stretch>
            <a:fillRect/>
          </a:stretch>
        </p:blipFill>
        <p:spPr>
          <a:xfrm>
            <a:off x="8655380" y="1923691"/>
            <a:ext cx="3219450" cy="278892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40654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en-US" b="1" dirty="0"/>
              <a:t>Introduction</a:t>
            </a:r>
            <a:endParaRPr lang="ru-RU" b="1" dirty="0"/>
          </a:p>
        </p:txBody>
      </p:sp>
      <p:sp>
        <p:nvSpPr>
          <p:cNvPr id="7" name="Объект 6">
            <a:extLst>
              <a:ext uri="{FF2B5EF4-FFF2-40B4-BE49-F238E27FC236}">
                <a16:creationId xmlns:a16="http://schemas.microsoft.com/office/drawing/2014/main" id="{85782752-817E-D26B-EB47-53E3CA8BBB89}"/>
              </a:ext>
            </a:extLst>
          </p:cNvPr>
          <p:cNvSpPr>
            <a:spLocks noGrp="1"/>
          </p:cNvSpPr>
          <p:nvPr>
            <p:ph idx="1"/>
          </p:nvPr>
        </p:nvSpPr>
        <p:spPr>
          <a:xfrm>
            <a:off x="633743" y="986828"/>
            <a:ext cx="5462257" cy="5568463"/>
          </a:xfr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a:normAutofit/>
          </a:bodyPr>
          <a:lstStyle/>
          <a:p>
            <a:pPr marL="0" indent="0">
              <a:buNone/>
            </a:pPr>
            <a:r>
              <a:rPr lang="fr-FR" sz="2400" b="1" dirty="0"/>
              <a:t>1.Les langages :</a:t>
            </a:r>
          </a:p>
          <a:p>
            <a:r>
              <a:rPr lang="fr-FR" dirty="0"/>
              <a:t>HTML5, CSS3, JavaScript, php8, SQL </a:t>
            </a:r>
          </a:p>
          <a:p>
            <a:pPr marL="0" indent="0">
              <a:buNone/>
            </a:pPr>
            <a:r>
              <a:rPr lang="en-US" sz="2400" b="1" dirty="0"/>
              <a:t>2.Les Frameworks :</a:t>
            </a:r>
          </a:p>
          <a:p>
            <a:r>
              <a:rPr lang="fr-FR" b="1" dirty="0"/>
              <a:t>Bootstrap 5</a:t>
            </a:r>
            <a:r>
              <a:rPr lang="fr-FR" dirty="0"/>
              <a:t> : qui permet d’avoir accès à une multitude de codes déjà prêts à être intégrés</a:t>
            </a:r>
          </a:p>
          <a:p>
            <a:r>
              <a:rPr lang="fr-FR" b="1" dirty="0"/>
              <a:t>Symfony 6</a:t>
            </a:r>
            <a:r>
              <a:rPr lang="fr-FR" dirty="0"/>
              <a:t> : qui utilise par défaut un moteur de templates : </a:t>
            </a:r>
            <a:r>
              <a:rPr lang="fr-FR" b="1" dirty="0"/>
              <a:t>Twig</a:t>
            </a:r>
            <a:r>
              <a:rPr lang="fr-FR" dirty="0"/>
              <a:t> pour le langage de programmation </a:t>
            </a:r>
            <a:r>
              <a:rPr lang="fr-FR" b="1" dirty="0"/>
              <a:t>Php</a:t>
            </a:r>
            <a:r>
              <a:rPr lang="fr-FR" dirty="0"/>
              <a:t>, il offre plusieurs fonctionnalités qui faciliteront la réalisation de mon projet</a:t>
            </a:r>
          </a:p>
          <a:p>
            <a:pPr marL="0" indent="0">
              <a:buNone/>
            </a:pPr>
            <a:r>
              <a:rPr lang="fr-FR" sz="2400" b="1" dirty="0"/>
              <a:t>3.Les logiciels et applications :</a:t>
            </a:r>
            <a:endParaRPr lang="fr-FR" sz="2400" dirty="0"/>
          </a:p>
          <a:p>
            <a:r>
              <a:rPr lang="fr-FR" dirty="0"/>
              <a:t>InkSkape, Figma, Visual Studio Code, Wamp, Mysql, Mysql Workbench, PhpMyAdmin, Composer, Docker.</a:t>
            </a:r>
          </a:p>
          <a:p>
            <a:endParaRPr lang="fr-FR" dirty="0"/>
          </a:p>
          <a:p>
            <a:pPr marL="0" indent="0">
              <a:buNone/>
            </a:pPr>
            <a:endParaRPr lang="ru-RU" dirty="0"/>
          </a:p>
        </p:txBody>
      </p:sp>
      <p:pic>
        <p:nvPicPr>
          <p:cNvPr id="9" name="Рисунок 8" descr="Изображение выглядит как символ, Графика, логотип, Красочность">
            <a:extLst>
              <a:ext uri="{FF2B5EF4-FFF2-40B4-BE49-F238E27FC236}">
                <a16:creationId xmlns:a16="http://schemas.microsoft.com/office/drawing/2014/main" id="{A5D78763-9E19-B137-52EA-DB1580686D9E}"/>
              </a:ext>
            </a:extLst>
          </p:cNvPr>
          <p:cNvPicPr>
            <a:picLocks noChangeAspect="1"/>
          </p:cNvPicPr>
          <p:nvPr/>
        </p:nvPicPr>
        <p:blipFill>
          <a:blip r:embed="rId3"/>
          <a:stretch>
            <a:fillRect/>
          </a:stretch>
        </p:blipFill>
        <p:spPr>
          <a:xfrm>
            <a:off x="6608761" y="986828"/>
            <a:ext cx="5052196" cy="1832673"/>
          </a:xfrm>
          <a:prstGeom prst="rect">
            <a:avLst/>
          </a:prstGeom>
        </p:spPr>
      </p:pic>
      <p:pic>
        <p:nvPicPr>
          <p:cNvPr id="24" name="Рисунок 23" descr="Изображение выглядит как круг, логотип, символ, Шрифт&#10;&#10;Автоматически созданное описание">
            <a:extLst>
              <a:ext uri="{FF2B5EF4-FFF2-40B4-BE49-F238E27FC236}">
                <a16:creationId xmlns:a16="http://schemas.microsoft.com/office/drawing/2014/main" id="{5974E2F5-4027-A316-95DE-2AF0BDA108A7}"/>
              </a:ext>
            </a:extLst>
          </p:cNvPr>
          <p:cNvPicPr>
            <a:picLocks noChangeAspect="1"/>
          </p:cNvPicPr>
          <p:nvPr/>
        </p:nvPicPr>
        <p:blipFill>
          <a:blip r:embed="rId4"/>
          <a:stretch>
            <a:fillRect/>
          </a:stretch>
        </p:blipFill>
        <p:spPr>
          <a:xfrm>
            <a:off x="6768011" y="3323968"/>
            <a:ext cx="2379458" cy="1284535"/>
          </a:xfrm>
          <a:prstGeom prst="rect">
            <a:avLst/>
          </a:prstGeom>
        </p:spPr>
      </p:pic>
      <p:pic>
        <p:nvPicPr>
          <p:cNvPr id="40" name="Рисунок 39" descr="Изображение выглядит как Графика, символ, графический дизайн, Шрифт&#10;&#10;Автоматически созданное описание">
            <a:extLst>
              <a:ext uri="{FF2B5EF4-FFF2-40B4-BE49-F238E27FC236}">
                <a16:creationId xmlns:a16="http://schemas.microsoft.com/office/drawing/2014/main" id="{B238F712-213D-517D-BF5C-860314561F51}"/>
              </a:ext>
            </a:extLst>
          </p:cNvPr>
          <p:cNvPicPr>
            <a:picLocks noChangeAspect="1"/>
          </p:cNvPicPr>
          <p:nvPr/>
        </p:nvPicPr>
        <p:blipFill>
          <a:blip r:embed="rId5"/>
          <a:stretch>
            <a:fillRect/>
          </a:stretch>
        </p:blipFill>
        <p:spPr>
          <a:xfrm>
            <a:off x="6608761" y="5096526"/>
            <a:ext cx="1858986" cy="1481240"/>
          </a:xfrm>
          <a:prstGeom prst="rect">
            <a:avLst/>
          </a:prstGeom>
        </p:spPr>
      </p:pic>
      <p:pic>
        <p:nvPicPr>
          <p:cNvPr id="44" name="Рисунок 43" descr="Изображение выглядит как Графика, символ, Шрифт, дизайн&#10;&#10;Автоматически созданное описание">
            <a:extLst>
              <a:ext uri="{FF2B5EF4-FFF2-40B4-BE49-F238E27FC236}">
                <a16:creationId xmlns:a16="http://schemas.microsoft.com/office/drawing/2014/main" id="{0F882036-2801-F859-351B-2FF239A41C10}"/>
              </a:ext>
            </a:extLst>
          </p:cNvPr>
          <p:cNvPicPr>
            <a:picLocks noChangeAspect="1"/>
          </p:cNvPicPr>
          <p:nvPr/>
        </p:nvPicPr>
        <p:blipFill>
          <a:blip r:embed="rId6"/>
          <a:stretch>
            <a:fillRect/>
          </a:stretch>
        </p:blipFill>
        <p:spPr>
          <a:xfrm>
            <a:off x="8980508" y="5074051"/>
            <a:ext cx="1481240" cy="1481240"/>
          </a:xfrm>
          <a:prstGeom prst="rect">
            <a:avLst/>
          </a:prstGeom>
        </p:spPr>
      </p:pic>
      <p:pic>
        <p:nvPicPr>
          <p:cNvPr id="48" name="Рисунок 47" descr="Изображение выглядит как Графика, снимок экрана, круг, логотип&#10;&#10;Автоматически созданное описание">
            <a:extLst>
              <a:ext uri="{FF2B5EF4-FFF2-40B4-BE49-F238E27FC236}">
                <a16:creationId xmlns:a16="http://schemas.microsoft.com/office/drawing/2014/main" id="{A29A9AD0-FFEB-E568-0F66-3BFE57615E51}"/>
              </a:ext>
            </a:extLst>
          </p:cNvPr>
          <p:cNvPicPr>
            <a:picLocks noChangeAspect="1"/>
          </p:cNvPicPr>
          <p:nvPr/>
        </p:nvPicPr>
        <p:blipFill>
          <a:blip r:embed="rId7"/>
          <a:stretch>
            <a:fillRect/>
          </a:stretch>
        </p:blipFill>
        <p:spPr>
          <a:xfrm>
            <a:off x="9819480" y="3323967"/>
            <a:ext cx="1284536" cy="1284536"/>
          </a:xfrm>
          <a:prstGeom prst="rect">
            <a:avLst/>
          </a:prstGeom>
        </p:spPr>
      </p:pic>
      <p:pic>
        <p:nvPicPr>
          <p:cNvPr id="50" name="Рисунок 49" descr="Изображение выглядит как растение, Наземное растение, цветок&#10;&#10;Автоматически созданное описание">
            <a:extLst>
              <a:ext uri="{FF2B5EF4-FFF2-40B4-BE49-F238E27FC236}">
                <a16:creationId xmlns:a16="http://schemas.microsoft.com/office/drawing/2014/main" id="{651A080F-EFE2-83AD-B96E-55190B545099}"/>
              </a:ext>
            </a:extLst>
          </p:cNvPr>
          <p:cNvPicPr>
            <a:picLocks noChangeAspect="1"/>
          </p:cNvPicPr>
          <p:nvPr/>
        </p:nvPicPr>
        <p:blipFill>
          <a:blip r:embed="rId8"/>
          <a:stretch>
            <a:fillRect/>
          </a:stretch>
        </p:blipFill>
        <p:spPr>
          <a:xfrm>
            <a:off x="10799428" y="5112969"/>
            <a:ext cx="861529" cy="1300908"/>
          </a:xfrm>
          <a:prstGeom prst="rect">
            <a:avLst/>
          </a:prstGeom>
        </p:spPr>
      </p:pic>
    </p:spTree>
    <p:extLst>
      <p:ext uri="{BB962C8B-B14F-4D97-AF65-F5344CB8AC3E}">
        <p14:creationId xmlns:p14="http://schemas.microsoft.com/office/powerpoint/2010/main" val="6994343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n°1 : Développer La Partie Front-End</a:t>
            </a:r>
            <a:endParaRPr lang="ru-RU" b="1" dirty="0"/>
          </a:p>
        </p:txBody>
      </p:sp>
      <p:sp>
        <p:nvSpPr>
          <p:cNvPr id="7" name="Объект 6">
            <a:extLst>
              <a:ext uri="{FF2B5EF4-FFF2-40B4-BE49-F238E27FC236}">
                <a16:creationId xmlns:a16="http://schemas.microsoft.com/office/drawing/2014/main" id="{85782752-817E-D26B-EB47-53E3CA8BBB89}"/>
              </a:ext>
            </a:extLst>
          </p:cNvPr>
          <p:cNvSpPr>
            <a:spLocks noGrp="1"/>
          </p:cNvSpPr>
          <p:nvPr>
            <p:ph idx="1"/>
          </p:nvPr>
        </p:nvSpPr>
        <p:spPr>
          <a:xfrm>
            <a:off x="490686" y="1923691"/>
            <a:ext cx="3296310" cy="4631600"/>
          </a:xfr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a:normAutofit/>
          </a:bodyPr>
          <a:lstStyle/>
          <a:p>
            <a:pPr marL="0" indent="0">
              <a:buNone/>
            </a:pPr>
            <a:r>
              <a:rPr lang="fr-FR" sz="2400" b="1" dirty="0"/>
              <a:t>Geo API :</a:t>
            </a:r>
          </a:p>
          <a:p>
            <a:r>
              <a:rPr lang="fr-FR" dirty="0"/>
              <a:t>J'ai utilisé </a:t>
            </a:r>
            <a:r>
              <a:rPr lang="fr-FR" b="1" dirty="0"/>
              <a:t>l'API géographique</a:t>
            </a:r>
            <a:r>
              <a:rPr lang="fr-FR" dirty="0"/>
              <a:t> du gouvernement français (</a:t>
            </a:r>
            <a:r>
              <a:rPr lang="fr-FR" b="1" i="1" dirty="0"/>
              <a:t>https://geo.api.gouv.fr</a:t>
            </a:r>
            <a:r>
              <a:rPr lang="fr-FR" dirty="0"/>
              <a:t>) pour le formulaire d'inscription. Cette API permet d'obtenir des informations sur les villes, les départements, les régions de France et d'autres informations en fonction de la requête. </a:t>
            </a:r>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28"/>
            <a:ext cx="10924513" cy="936863"/>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Competence n°3 : Developper une interface utilisateur web dynamique</a:t>
            </a:r>
          </a:p>
        </p:txBody>
      </p:sp>
      <p:pic>
        <p:nvPicPr>
          <p:cNvPr id="3" name="Рисунок 2">
            <a:extLst>
              <a:ext uri="{FF2B5EF4-FFF2-40B4-BE49-F238E27FC236}">
                <a16:creationId xmlns:a16="http://schemas.microsoft.com/office/drawing/2014/main" id="{CC113EDA-101D-B18D-51DB-4A00F0F1281A}"/>
              </a:ext>
            </a:extLst>
          </p:cNvPr>
          <p:cNvPicPr>
            <a:picLocks noChangeAspect="1"/>
          </p:cNvPicPr>
          <p:nvPr/>
        </p:nvPicPr>
        <p:blipFill>
          <a:blip r:embed="rId3"/>
          <a:stretch>
            <a:fillRect/>
          </a:stretch>
        </p:blipFill>
        <p:spPr>
          <a:xfrm>
            <a:off x="4817364" y="2799271"/>
            <a:ext cx="5730737" cy="877900"/>
          </a:xfrm>
          <a:prstGeom prst="rect">
            <a:avLst/>
          </a:prstGeom>
          <a:ln>
            <a:noFill/>
          </a:ln>
          <a:effectLst>
            <a:outerShdw blurRad="190500" algn="tl" rotWithShape="0">
              <a:srgbClr val="000000">
                <a:alpha val="70000"/>
              </a:srgbClr>
            </a:outerShdw>
          </a:effectLst>
        </p:spPr>
      </p:pic>
      <p:pic>
        <p:nvPicPr>
          <p:cNvPr id="4" name="Рисунок 3" descr="Изображение выглядит как текст, снимок экрана, Шрифт, линия&#10;&#10;Автоматически созданное описание">
            <a:extLst>
              <a:ext uri="{FF2B5EF4-FFF2-40B4-BE49-F238E27FC236}">
                <a16:creationId xmlns:a16="http://schemas.microsoft.com/office/drawing/2014/main" id="{695FFAA1-F546-FD48-9521-5EBBA959F793}"/>
              </a:ext>
            </a:extLst>
          </p:cNvPr>
          <p:cNvPicPr>
            <a:picLocks noChangeAspect="1"/>
          </p:cNvPicPr>
          <p:nvPr/>
        </p:nvPicPr>
        <p:blipFill>
          <a:blip r:embed="rId4"/>
          <a:stretch>
            <a:fillRect/>
          </a:stretch>
        </p:blipFill>
        <p:spPr>
          <a:xfrm>
            <a:off x="4817364" y="3902895"/>
            <a:ext cx="5731510" cy="1178560"/>
          </a:xfrm>
          <a:prstGeom prst="rect">
            <a:avLst/>
          </a:prstGeom>
          <a:ln>
            <a:noFill/>
          </a:ln>
          <a:effectLst>
            <a:outerShdw blurRad="190500" algn="tl" rotWithShape="0">
              <a:srgbClr val="000000">
                <a:alpha val="70000"/>
              </a:srgbClr>
            </a:outerShdw>
          </a:effectLst>
        </p:spPr>
      </p:pic>
      <p:sp>
        <p:nvSpPr>
          <p:cNvPr id="6" name="Объект 6">
            <a:extLst>
              <a:ext uri="{FF2B5EF4-FFF2-40B4-BE49-F238E27FC236}">
                <a16:creationId xmlns:a16="http://schemas.microsoft.com/office/drawing/2014/main" id="{7BA2B4DA-A8EB-882B-A0FD-B255D75BA62E}"/>
              </a:ext>
            </a:extLst>
          </p:cNvPr>
          <p:cNvSpPr txBox="1">
            <a:spLocks/>
          </p:cNvSpPr>
          <p:nvPr/>
        </p:nvSpPr>
        <p:spPr>
          <a:xfrm>
            <a:off x="4796376" y="1923691"/>
            <a:ext cx="5730737" cy="649856"/>
          </a:xfrm>
          <a:prstGeom prst="rect">
            <a:avLst/>
          </a:prstGeo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buFont typeface="Wingdings 3" charset="2"/>
              <a:buNone/>
            </a:pPr>
            <a:r>
              <a:rPr lang="fr-FR" sz="2400" b="1" dirty="0"/>
              <a:t>L’exemple:</a:t>
            </a:r>
            <a:endParaRPr lang="fr-FR" dirty="0"/>
          </a:p>
        </p:txBody>
      </p:sp>
    </p:spTree>
    <p:extLst>
      <p:ext uri="{BB962C8B-B14F-4D97-AF65-F5344CB8AC3E}">
        <p14:creationId xmlns:p14="http://schemas.microsoft.com/office/powerpoint/2010/main" val="30636384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n°1 : Développer La Partie Front-End</a:t>
            </a:r>
            <a:endParaRPr lang="ru-RU" b="1" dirty="0"/>
          </a:p>
        </p:txBody>
      </p:sp>
      <p:sp>
        <p:nvSpPr>
          <p:cNvPr id="7" name="Объект 6">
            <a:extLst>
              <a:ext uri="{FF2B5EF4-FFF2-40B4-BE49-F238E27FC236}">
                <a16:creationId xmlns:a16="http://schemas.microsoft.com/office/drawing/2014/main" id="{85782752-817E-D26B-EB47-53E3CA8BBB89}"/>
              </a:ext>
            </a:extLst>
          </p:cNvPr>
          <p:cNvSpPr>
            <a:spLocks noGrp="1"/>
          </p:cNvSpPr>
          <p:nvPr>
            <p:ph idx="1"/>
          </p:nvPr>
        </p:nvSpPr>
        <p:spPr>
          <a:xfrm>
            <a:off x="490686" y="1923691"/>
            <a:ext cx="3296310" cy="4631600"/>
          </a:xfr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a:normAutofit/>
          </a:bodyPr>
          <a:lstStyle/>
          <a:p>
            <a:pPr marL="0" indent="0">
              <a:buNone/>
            </a:pPr>
            <a:r>
              <a:rPr lang="fr-FR" sz="2400" b="1" dirty="0"/>
              <a:t>Geo API :</a:t>
            </a:r>
          </a:p>
          <a:p>
            <a:r>
              <a:rPr lang="fr-FR" dirty="0"/>
              <a:t>J'ai utilisé </a:t>
            </a:r>
            <a:r>
              <a:rPr lang="fr-FR" b="1" dirty="0"/>
              <a:t>l'API géographique</a:t>
            </a:r>
            <a:r>
              <a:rPr lang="fr-FR" dirty="0"/>
              <a:t> du gouvernement français (</a:t>
            </a:r>
            <a:r>
              <a:rPr lang="fr-FR" b="1" i="1" dirty="0"/>
              <a:t>https://geo.api.gouv.fr</a:t>
            </a:r>
            <a:r>
              <a:rPr lang="fr-FR" dirty="0"/>
              <a:t>) pour le formulaire d'inscription. Cette API permet d'obtenir des informations sur les villes, les départements, les régions de France et d'autres informations en fonction de la requête. </a:t>
            </a:r>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28"/>
            <a:ext cx="10924513" cy="936863"/>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Competence n°3 : Developper une interface utilisateur web dynamique</a:t>
            </a:r>
          </a:p>
        </p:txBody>
      </p:sp>
      <p:pic>
        <p:nvPicPr>
          <p:cNvPr id="8" name="Рисунок 7">
            <a:extLst>
              <a:ext uri="{FF2B5EF4-FFF2-40B4-BE49-F238E27FC236}">
                <a16:creationId xmlns:a16="http://schemas.microsoft.com/office/drawing/2014/main" id="{0F0AB7AF-F1C8-AF4D-2254-378827EA31B5}"/>
              </a:ext>
            </a:extLst>
          </p:cNvPr>
          <p:cNvPicPr>
            <a:picLocks noChangeAspect="1"/>
          </p:cNvPicPr>
          <p:nvPr/>
        </p:nvPicPr>
        <p:blipFill>
          <a:blip r:embed="rId3"/>
          <a:stretch>
            <a:fillRect/>
          </a:stretch>
        </p:blipFill>
        <p:spPr>
          <a:xfrm>
            <a:off x="4572981" y="1925234"/>
            <a:ext cx="5911995" cy="463005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240841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n°1 : Développer La Partie Front-End</a:t>
            </a:r>
            <a:endParaRPr lang="ru-RU" b="1" dirty="0"/>
          </a:p>
        </p:txBody>
      </p:sp>
      <p:sp>
        <p:nvSpPr>
          <p:cNvPr id="7" name="Объект 6">
            <a:extLst>
              <a:ext uri="{FF2B5EF4-FFF2-40B4-BE49-F238E27FC236}">
                <a16:creationId xmlns:a16="http://schemas.microsoft.com/office/drawing/2014/main" id="{85782752-817E-D26B-EB47-53E3CA8BBB89}"/>
              </a:ext>
            </a:extLst>
          </p:cNvPr>
          <p:cNvSpPr>
            <a:spLocks noGrp="1"/>
          </p:cNvSpPr>
          <p:nvPr>
            <p:ph idx="1"/>
          </p:nvPr>
        </p:nvSpPr>
        <p:spPr>
          <a:xfrm>
            <a:off x="490686" y="1923691"/>
            <a:ext cx="5605314" cy="1949569"/>
          </a:xfr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a:normAutofit/>
          </a:bodyPr>
          <a:lstStyle/>
          <a:p>
            <a:pPr marL="0" indent="0">
              <a:buNone/>
            </a:pPr>
            <a:r>
              <a:rPr lang="fr-FR" sz="2400" b="1" dirty="0"/>
              <a:t>Système de paiment Stripe :</a:t>
            </a:r>
          </a:p>
          <a:p>
            <a:r>
              <a:rPr lang="fr-FR" b="1" dirty="0"/>
              <a:t>Stripe</a:t>
            </a:r>
            <a:r>
              <a:rPr lang="fr-FR" dirty="0"/>
              <a:t> est une plateforme de paiement qui permet d'intégrer rapidement et facilement les paiements en ligne sur votre site Web ou votre application mobile. </a:t>
            </a:r>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28"/>
            <a:ext cx="10924513" cy="936863"/>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Competence n°3 : Developper une interface utilisateur web dynamique</a:t>
            </a:r>
          </a:p>
        </p:txBody>
      </p:sp>
      <p:pic>
        <p:nvPicPr>
          <p:cNvPr id="4" name="Рисунок 3">
            <a:extLst>
              <a:ext uri="{FF2B5EF4-FFF2-40B4-BE49-F238E27FC236}">
                <a16:creationId xmlns:a16="http://schemas.microsoft.com/office/drawing/2014/main" id="{C5BB2C30-5F0D-B37E-96B5-3D7A9475D010}"/>
              </a:ext>
            </a:extLst>
          </p:cNvPr>
          <p:cNvPicPr>
            <a:picLocks noChangeAspect="1"/>
          </p:cNvPicPr>
          <p:nvPr/>
        </p:nvPicPr>
        <p:blipFill>
          <a:blip r:embed="rId3"/>
          <a:stretch>
            <a:fillRect/>
          </a:stretch>
        </p:blipFill>
        <p:spPr>
          <a:xfrm>
            <a:off x="6269304" y="1770617"/>
            <a:ext cx="5432007" cy="2255716"/>
          </a:xfrm>
          <a:prstGeom prst="rect">
            <a:avLst/>
          </a:prstGeom>
        </p:spPr>
      </p:pic>
      <p:pic>
        <p:nvPicPr>
          <p:cNvPr id="6" name="Рисунок 5">
            <a:extLst>
              <a:ext uri="{FF2B5EF4-FFF2-40B4-BE49-F238E27FC236}">
                <a16:creationId xmlns:a16="http://schemas.microsoft.com/office/drawing/2014/main" id="{FAFA399B-5F97-D7A6-D50D-D1DBDE22F984}"/>
              </a:ext>
            </a:extLst>
          </p:cNvPr>
          <p:cNvPicPr>
            <a:picLocks noChangeAspect="1"/>
          </p:cNvPicPr>
          <p:nvPr/>
        </p:nvPicPr>
        <p:blipFill>
          <a:blip r:embed="rId4"/>
          <a:stretch>
            <a:fillRect/>
          </a:stretch>
        </p:blipFill>
        <p:spPr>
          <a:xfrm>
            <a:off x="3232196" y="4026333"/>
            <a:ext cx="2314898" cy="2753109"/>
          </a:xfrm>
          <a:prstGeom prst="rect">
            <a:avLst/>
          </a:prstGeom>
        </p:spPr>
      </p:pic>
      <p:pic>
        <p:nvPicPr>
          <p:cNvPr id="11" name="Рисунок 10" descr="Изображение выглядит как снимок экрана, Шрифт, Графика, логотип&#10;&#10;Автоматически созданное описание">
            <a:extLst>
              <a:ext uri="{FF2B5EF4-FFF2-40B4-BE49-F238E27FC236}">
                <a16:creationId xmlns:a16="http://schemas.microsoft.com/office/drawing/2014/main" id="{5E18D2EE-AFC0-A50C-9DB7-CEFE67E20493}"/>
              </a:ext>
            </a:extLst>
          </p:cNvPr>
          <p:cNvPicPr>
            <a:picLocks noChangeAspect="1"/>
          </p:cNvPicPr>
          <p:nvPr/>
        </p:nvPicPr>
        <p:blipFill>
          <a:blip r:embed="rId5"/>
          <a:stretch>
            <a:fillRect/>
          </a:stretch>
        </p:blipFill>
        <p:spPr>
          <a:xfrm>
            <a:off x="490686" y="4026333"/>
            <a:ext cx="2019300" cy="2028825"/>
          </a:xfrm>
          <a:prstGeom prst="rect">
            <a:avLst/>
          </a:prstGeom>
        </p:spPr>
      </p:pic>
      <p:pic>
        <p:nvPicPr>
          <p:cNvPr id="12" name="Рисунок 11">
            <a:extLst>
              <a:ext uri="{FF2B5EF4-FFF2-40B4-BE49-F238E27FC236}">
                <a16:creationId xmlns:a16="http://schemas.microsoft.com/office/drawing/2014/main" id="{CF780419-08CF-DB11-A54D-17CE2EE93C5E}"/>
              </a:ext>
            </a:extLst>
          </p:cNvPr>
          <p:cNvPicPr>
            <a:picLocks noChangeAspect="1"/>
          </p:cNvPicPr>
          <p:nvPr/>
        </p:nvPicPr>
        <p:blipFill>
          <a:blip r:embed="rId6"/>
          <a:stretch>
            <a:fillRect/>
          </a:stretch>
        </p:blipFill>
        <p:spPr>
          <a:xfrm>
            <a:off x="5744237" y="3939720"/>
            <a:ext cx="6120914" cy="2926334"/>
          </a:xfrm>
          <a:prstGeom prst="rect">
            <a:avLst/>
          </a:prstGeom>
        </p:spPr>
      </p:pic>
    </p:spTree>
    <p:extLst>
      <p:ext uri="{BB962C8B-B14F-4D97-AF65-F5344CB8AC3E}">
        <p14:creationId xmlns:p14="http://schemas.microsoft.com/office/powerpoint/2010/main" val="42529000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n°2 : Développer La Partie Back-End</a:t>
            </a:r>
            <a:endParaRPr lang="ru-RU" b="1" dirty="0"/>
          </a:p>
        </p:txBody>
      </p:sp>
      <p:sp>
        <p:nvSpPr>
          <p:cNvPr id="7" name="Объект 6">
            <a:extLst>
              <a:ext uri="{FF2B5EF4-FFF2-40B4-BE49-F238E27FC236}">
                <a16:creationId xmlns:a16="http://schemas.microsoft.com/office/drawing/2014/main" id="{85782752-817E-D26B-EB47-53E3CA8BBB89}"/>
              </a:ext>
            </a:extLst>
          </p:cNvPr>
          <p:cNvSpPr>
            <a:spLocks noGrp="1"/>
          </p:cNvSpPr>
          <p:nvPr>
            <p:ph idx="1"/>
          </p:nvPr>
        </p:nvSpPr>
        <p:spPr>
          <a:xfrm>
            <a:off x="490686" y="1552755"/>
            <a:ext cx="5560034" cy="2513035"/>
          </a:xfr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a:normAutofit/>
          </a:bodyPr>
          <a:lstStyle/>
          <a:p>
            <a:pPr marL="0" indent="0">
              <a:buNone/>
            </a:pPr>
            <a:r>
              <a:rPr lang="fr-FR" sz="2400" b="1" dirty="0"/>
              <a:t>La base de données :</a:t>
            </a:r>
          </a:p>
          <a:p>
            <a:r>
              <a:rPr lang="fr-FR" dirty="0"/>
              <a:t>Pour la partie Back-end, j’ai commencé par apprendre à différencier un site </a:t>
            </a:r>
            <a:r>
              <a:rPr lang="fr-FR" b="1" dirty="0"/>
              <a:t>Statique</a:t>
            </a:r>
            <a:r>
              <a:rPr lang="fr-FR" dirty="0"/>
              <a:t> d’un site </a:t>
            </a:r>
            <a:r>
              <a:rPr lang="fr-FR" b="1" dirty="0"/>
              <a:t>Dynamique</a:t>
            </a:r>
            <a:r>
              <a:rPr lang="fr-FR" dirty="0"/>
              <a:t>.</a:t>
            </a:r>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28"/>
            <a:ext cx="10924513" cy="56592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Competence n°</a:t>
            </a:r>
            <a:r>
              <a:rPr kumimoji="0" lang="ru-RU"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5</a:t>
            </a: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 : Créer une base de données</a:t>
            </a:r>
          </a:p>
        </p:txBody>
      </p:sp>
      <p:pic>
        <p:nvPicPr>
          <p:cNvPr id="3" name="Рисунок 2">
            <a:extLst>
              <a:ext uri="{FF2B5EF4-FFF2-40B4-BE49-F238E27FC236}">
                <a16:creationId xmlns:a16="http://schemas.microsoft.com/office/drawing/2014/main" id="{FF3D562C-0DDB-1F22-C82B-354C78C74409}"/>
              </a:ext>
            </a:extLst>
          </p:cNvPr>
          <p:cNvPicPr>
            <a:picLocks noChangeAspect="1"/>
          </p:cNvPicPr>
          <p:nvPr/>
        </p:nvPicPr>
        <p:blipFill>
          <a:blip r:embed="rId3"/>
          <a:stretch>
            <a:fillRect/>
          </a:stretch>
        </p:blipFill>
        <p:spPr>
          <a:xfrm>
            <a:off x="490686" y="4065790"/>
            <a:ext cx="5560034" cy="2792210"/>
          </a:xfrm>
          <a:prstGeom prst="rect">
            <a:avLst/>
          </a:prstGeom>
        </p:spPr>
      </p:pic>
      <p:sp>
        <p:nvSpPr>
          <p:cNvPr id="4" name="Объект 6">
            <a:extLst>
              <a:ext uri="{FF2B5EF4-FFF2-40B4-BE49-F238E27FC236}">
                <a16:creationId xmlns:a16="http://schemas.microsoft.com/office/drawing/2014/main" id="{060222DF-236D-EFE7-7E22-B28CA7D29A00}"/>
              </a:ext>
            </a:extLst>
          </p:cNvPr>
          <p:cNvSpPr txBox="1">
            <a:spLocks/>
          </p:cNvSpPr>
          <p:nvPr/>
        </p:nvSpPr>
        <p:spPr>
          <a:xfrm>
            <a:off x="6141282" y="1552755"/>
            <a:ext cx="5560034" cy="5002535"/>
          </a:xfrm>
          <a:prstGeom prst="rect">
            <a:avLst/>
          </a:prstGeo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fr-FR" sz="2400" b="1" dirty="0"/>
              <a:t>Les avantages de site dynamique :</a:t>
            </a:r>
          </a:p>
          <a:p>
            <a:r>
              <a:rPr lang="fr-FR" b="1" dirty="0"/>
              <a:t>Génération</a:t>
            </a:r>
            <a:r>
              <a:rPr lang="fr-FR" dirty="0"/>
              <a:t> de contenu en </a:t>
            </a:r>
            <a:r>
              <a:rPr lang="fr-FR" b="1" dirty="0"/>
              <a:t>temps réel</a:t>
            </a:r>
          </a:p>
          <a:p>
            <a:pPr marL="0" indent="0">
              <a:buNone/>
            </a:pPr>
            <a:endParaRPr lang="fr-FR" b="1" dirty="0"/>
          </a:p>
          <a:p>
            <a:r>
              <a:rPr lang="fr-FR" b="1" dirty="0"/>
              <a:t>Utilisation de bases de données </a:t>
            </a:r>
            <a:r>
              <a:rPr lang="fr-FR" dirty="0"/>
              <a:t>pour le stockage et le traitement des informations</a:t>
            </a:r>
          </a:p>
          <a:p>
            <a:pPr marL="0" indent="0">
              <a:buNone/>
            </a:pPr>
            <a:endParaRPr lang="fr-FR" dirty="0"/>
          </a:p>
          <a:p>
            <a:r>
              <a:rPr lang="fr-FR" b="1" dirty="0"/>
              <a:t>Automatisation</a:t>
            </a:r>
            <a:r>
              <a:rPr lang="fr-FR" dirty="0"/>
              <a:t> des tâches telles que le traitement de formulaires et l'envoi de messages</a:t>
            </a:r>
          </a:p>
          <a:p>
            <a:pPr marL="0" indent="0">
              <a:buNone/>
            </a:pPr>
            <a:endParaRPr lang="fr-FR" dirty="0"/>
          </a:p>
          <a:p>
            <a:r>
              <a:rPr lang="fr-FR" b="1" dirty="0"/>
              <a:t>Modification dynamique </a:t>
            </a:r>
            <a:r>
              <a:rPr lang="fr-FR" dirty="0"/>
              <a:t>du contenu en fonction des actions de l'utilisateur</a:t>
            </a:r>
          </a:p>
        </p:txBody>
      </p:sp>
    </p:spTree>
    <p:extLst>
      <p:ext uri="{BB962C8B-B14F-4D97-AF65-F5344CB8AC3E}">
        <p14:creationId xmlns:p14="http://schemas.microsoft.com/office/powerpoint/2010/main" val="2501899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n°2 : Développer La Partie Back-End</a:t>
            </a:r>
            <a:endParaRPr lang="ru-RU" b="1" dirty="0"/>
          </a:p>
        </p:txBody>
      </p:sp>
      <p:sp>
        <p:nvSpPr>
          <p:cNvPr id="7" name="Объект 6">
            <a:extLst>
              <a:ext uri="{FF2B5EF4-FFF2-40B4-BE49-F238E27FC236}">
                <a16:creationId xmlns:a16="http://schemas.microsoft.com/office/drawing/2014/main" id="{85782752-817E-D26B-EB47-53E3CA8BBB89}"/>
              </a:ext>
            </a:extLst>
          </p:cNvPr>
          <p:cNvSpPr>
            <a:spLocks noGrp="1"/>
          </p:cNvSpPr>
          <p:nvPr>
            <p:ph idx="1"/>
          </p:nvPr>
        </p:nvSpPr>
        <p:spPr>
          <a:xfrm>
            <a:off x="490686" y="1552755"/>
            <a:ext cx="5560034" cy="3217653"/>
          </a:xfr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a:normAutofit fontScale="92500" lnSpcReduction="10000"/>
          </a:bodyPr>
          <a:lstStyle/>
          <a:p>
            <a:pPr marL="0" indent="0">
              <a:buNone/>
            </a:pPr>
            <a:r>
              <a:rPr lang="fr-FR" sz="2400" b="1" dirty="0"/>
              <a:t>Les diagrammes : </a:t>
            </a:r>
          </a:p>
          <a:p>
            <a:r>
              <a:rPr lang="fr-FR" dirty="0"/>
              <a:t>J’ai commencé par un modèle </a:t>
            </a:r>
            <a:r>
              <a:rPr lang="fr-FR" b="1" dirty="0"/>
              <a:t>MCD</a:t>
            </a:r>
            <a:r>
              <a:rPr lang="fr-FR" dirty="0"/>
              <a:t> (Modèle Conceptuel de Données), qui permet d'écrire de façon formelle les données avec les associations qui seront utilisées par le système d'information.</a:t>
            </a:r>
            <a:endParaRPr lang="ru-RU" dirty="0"/>
          </a:p>
          <a:p>
            <a:r>
              <a:rPr lang="fr-FR" dirty="0"/>
              <a:t>J'utilise le logiciel </a:t>
            </a:r>
            <a:r>
              <a:rPr lang="fr-FR" b="1" dirty="0"/>
              <a:t>Analyse-SI</a:t>
            </a:r>
            <a:r>
              <a:rPr lang="fr-FR" dirty="0"/>
              <a:t>, qui est un outil puissant de modélisation des systèmes d'information qui peut être utilisé pour simplifier le processus de conception, de développement et de documentation de projets.</a:t>
            </a:r>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28"/>
            <a:ext cx="10924513" cy="56592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Competence n°</a:t>
            </a:r>
            <a:r>
              <a:rPr kumimoji="0" lang="ru-RU"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5</a:t>
            </a: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 : Créer une base de données</a:t>
            </a:r>
          </a:p>
        </p:txBody>
      </p:sp>
      <p:pic>
        <p:nvPicPr>
          <p:cNvPr id="6" name="Рисунок 5" descr="Изображение выглядит как фрукт, вишня, растение&#10;&#10;Автоматически созданное описание">
            <a:extLst>
              <a:ext uri="{FF2B5EF4-FFF2-40B4-BE49-F238E27FC236}">
                <a16:creationId xmlns:a16="http://schemas.microsoft.com/office/drawing/2014/main" id="{0079174B-DAA9-2850-5B66-A3D0D54BAC76}"/>
              </a:ext>
            </a:extLst>
          </p:cNvPr>
          <p:cNvPicPr>
            <a:picLocks noChangeAspect="1"/>
          </p:cNvPicPr>
          <p:nvPr/>
        </p:nvPicPr>
        <p:blipFill>
          <a:blip r:embed="rId3"/>
          <a:stretch>
            <a:fillRect/>
          </a:stretch>
        </p:blipFill>
        <p:spPr>
          <a:xfrm>
            <a:off x="2435692" y="5020875"/>
            <a:ext cx="1670021" cy="1700593"/>
          </a:xfrm>
          <a:prstGeom prst="rect">
            <a:avLst/>
          </a:prstGeom>
        </p:spPr>
      </p:pic>
      <p:pic>
        <p:nvPicPr>
          <p:cNvPr id="9" name="Рисунок 8" descr="Изображение выглядит как текст, диаграмма, снимок экрана, Параллельный&#10;&#10;Автоматически созданное описание">
            <a:extLst>
              <a:ext uri="{FF2B5EF4-FFF2-40B4-BE49-F238E27FC236}">
                <a16:creationId xmlns:a16="http://schemas.microsoft.com/office/drawing/2014/main" id="{3822354F-78A1-ED80-7C56-EB3E50D32367}"/>
              </a:ext>
            </a:extLst>
          </p:cNvPr>
          <p:cNvPicPr>
            <a:picLocks noChangeAspect="1"/>
          </p:cNvPicPr>
          <p:nvPr/>
        </p:nvPicPr>
        <p:blipFill>
          <a:blip r:embed="rId4"/>
          <a:stretch>
            <a:fillRect/>
          </a:stretch>
        </p:blipFill>
        <p:spPr>
          <a:xfrm>
            <a:off x="6411417" y="1548442"/>
            <a:ext cx="5225616" cy="441544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242556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n°2 : Développer La Partie Back-End</a:t>
            </a:r>
            <a:endParaRPr lang="ru-RU" b="1" dirty="0"/>
          </a:p>
        </p:txBody>
      </p:sp>
      <p:sp>
        <p:nvSpPr>
          <p:cNvPr id="7" name="Объект 6">
            <a:extLst>
              <a:ext uri="{FF2B5EF4-FFF2-40B4-BE49-F238E27FC236}">
                <a16:creationId xmlns:a16="http://schemas.microsoft.com/office/drawing/2014/main" id="{85782752-817E-D26B-EB47-53E3CA8BBB89}"/>
              </a:ext>
            </a:extLst>
          </p:cNvPr>
          <p:cNvSpPr>
            <a:spLocks noGrp="1"/>
          </p:cNvSpPr>
          <p:nvPr>
            <p:ph idx="1"/>
          </p:nvPr>
        </p:nvSpPr>
        <p:spPr>
          <a:xfrm>
            <a:off x="490686" y="1552755"/>
            <a:ext cx="5560034" cy="1876245"/>
          </a:xfr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a:normAutofit/>
          </a:bodyPr>
          <a:lstStyle/>
          <a:p>
            <a:pPr marL="0" indent="0">
              <a:buNone/>
            </a:pPr>
            <a:r>
              <a:rPr lang="fr-FR" sz="2400" b="1" dirty="0"/>
              <a:t>Le dictionnaire de données :</a:t>
            </a:r>
          </a:p>
          <a:p>
            <a:r>
              <a:rPr lang="fr-FR" dirty="0"/>
              <a:t>C’est une </a:t>
            </a:r>
            <a:r>
              <a:rPr lang="fr-FR" b="1" dirty="0"/>
              <a:t>collection de données </a:t>
            </a:r>
            <a:r>
              <a:rPr lang="fr-FR" dirty="0"/>
              <a:t>de référence nécessaire à la conception d'une base de données relationnelle.</a:t>
            </a:r>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28"/>
            <a:ext cx="10924513" cy="56592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Competence n°</a:t>
            </a:r>
            <a:r>
              <a:rPr kumimoji="0" lang="ru-RU"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5</a:t>
            </a: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 : Créer une base de données</a:t>
            </a:r>
          </a:p>
        </p:txBody>
      </p:sp>
      <p:graphicFrame>
        <p:nvGraphicFramePr>
          <p:cNvPr id="3" name="Таблица 2">
            <a:extLst>
              <a:ext uri="{FF2B5EF4-FFF2-40B4-BE49-F238E27FC236}">
                <a16:creationId xmlns:a16="http://schemas.microsoft.com/office/drawing/2014/main" id="{00200741-4D8E-0A58-8469-A8909DA05B7B}"/>
              </a:ext>
            </a:extLst>
          </p:cNvPr>
          <p:cNvGraphicFramePr>
            <a:graphicFrameLocks noGrp="1"/>
          </p:cNvGraphicFramePr>
          <p:nvPr>
            <p:extLst>
              <p:ext uri="{D42A27DB-BD31-4B8C-83A1-F6EECF244321}">
                <p14:modId xmlns:p14="http://schemas.microsoft.com/office/powerpoint/2010/main" val="3274488315"/>
              </p:ext>
            </p:extLst>
          </p:nvPr>
        </p:nvGraphicFramePr>
        <p:xfrm>
          <a:off x="6240512" y="1552755"/>
          <a:ext cx="2463800" cy="3466211"/>
        </p:xfrm>
        <a:graphic>
          <a:graphicData uri="http://schemas.openxmlformats.org/drawingml/2006/table">
            <a:tbl>
              <a:tblPr firstRow="1" firstCol="1" bandRow="1"/>
              <a:tblGrid>
                <a:gridCol w="1320800">
                  <a:extLst>
                    <a:ext uri="{9D8B030D-6E8A-4147-A177-3AD203B41FA5}">
                      <a16:colId xmlns:a16="http://schemas.microsoft.com/office/drawing/2014/main" val="3111464293"/>
                    </a:ext>
                  </a:extLst>
                </a:gridCol>
                <a:gridCol w="1143000">
                  <a:extLst>
                    <a:ext uri="{9D8B030D-6E8A-4147-A177-3AD203B41FA5}">
                      <a16:colId xmlns:a16="http://schemas.microsoft.com/office/drawing/2014/main" val="1239875321"/>
                    </a:ext>
                  </a:extLst>
                </a:gridCol>
              </a:tblGrid>
              <a:tr h="200025">
                <a:tc gridSpan="2">
                  <a:txBody>
                    <a:bodyPr/>
                    <a:lstStyle/>
                    <a:p>
                      <a:pPr algn="ctr">
                        <a:lnSpc>
                          <a:spcPct val="107000"/>
                        </a:lnSpc>
                        <a:spcAft>
                          <a:spcPts val="800"/>
                        </a:spcAft>
                      </a:pPr>
                      <a:r>
                        <a:rPr lang="ru-RU" sz="1400" b="1" kern="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Table:</a:t>
                      </a:r>
                      <a:r>
                        <a:rPr lang="ru-RU" sz="1400" b="1" kern="0" dirty="0" err="1">
                          <a:solidFill>
                            <a:srgbClr val="148814"/>
                          </a:solidFill>
                          <a:effectLst/>
                          <a:latin typeface="Calibri" panose="020F0502020204030204" pitchFamily="34" charset="0"/>
                          <a:ea typeface="Times New Roman" panose="02020603050405020304" pitchFamily="18" charset="0"/>
                          <a:cs typeface="Calibri" panose="020F0502020204030204" pitchFamily="34" charset="0"/>
                        </a:rPr>
                        <a:t>user</a:t>
                      </a:r>
                      <a:endParaRPr lang="ru-RU"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ru-RU"/>
                    </a:p>
                  </a:txBody>
                  <a:tcPr/>
                </a:tc>
                <a:extLst>
                  <a:ext uri="{0D108BD9-81ED-4DB2-BD59-A6C34878D82A}">
                    <a16:rowId xmlns:a16="http://schemas.microsoft.com/office/drawing/2014/main" val="163987760"/>
                  </a:ext>
                </a:extLst>
              </a:tr>
              <a:tr h="200025">
                <a:tc>
                  <a:txBody>
                    <a:bodyPr/>
                    <a:lstStyle/>
                    <a:p>
                      <a:pPr algn="ctr">
                        <a:lnSpc>
                          <a:spcPct val="107000"/>
                        </a:lnSpc>
                        <a:spcAft>
                          <a:spcPts val="800"/>
                        </a:spcAft>
                      </a:pPr>
                      <a:r>
                        <a:rPr lang="ru-RU" sz="1200" b="1" kern="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Columns</a:t>
                      </a:r>
                      <a:r>
                        <a:rPr lang="ru-RU" sz="1200" b="1" kern="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ru-RU"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ru-RU" sz="1200" b="1" kern="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Type:</a:t>
                      </a:r>
                      <a:endParaRPr lang="ru-RU"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3455755"/>
                  </a:ext>
                </a:extLst>
              </a:tr>
              <a:tr h="190500">
                <a:tc>
                  <a:txBody>
                    <a:bodyPr/>
                    <a:lstStyle/>
                    <a:p>
                      <a:pPr indent="140335">
                        <a:lnSpc>
                          <a:spcPct val="107000"/>
                        </a:lnSpc>
                        <a:spcAft>
                          <a:spcPts val="800"/>
                        </a:spcAft>
                      </a:pPr>
                      <a:r>
                        <a:rPr lang="ru-RU" sz="1100" b="1" u="sng" kern="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id</a:t>
                      </a:r>
                      <a:endParaRPr lang="ru-RU"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40335">
                        <a:lnSpc>
                          <a:spcPct val="107000"/>
                        </a:lnSpc>
                        <a:spcAft>
                          <a:spcPts val="800"/>
                        </a:spcAft>
                      </a:pPr>
                      <a:r>
                        <a:rPr lang="ru-RU" sz="1100" b="1" kern="0" dirty="0" err="1">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int</a:t>
                      </a:r>
                      <a:r>
                        <a:rPr lang="ru-RU" sz="1100" b="1" kern="0" dirty="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(11) AI PK</a:t>
                      </a:r>
                      <a:endParaRPr lang="ru-RU"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8790459"/>
                  </a:ext>
                </a:extLst>
              </a:tr>
              <a:tr h="190500">
                <a:tc>
                  <a:txBody>
                    <a:bodyPr/>
                    <a:lstStyle/>
                    <a:p>
                      <a:pPr indent="140335">
                        <a:lnSpc>
                          <a:spcPct val="107000"/>
                        </a:lnSpc>
                        <a:spcAft>
                          <a:spcPts val="800"/>
                        </a:spcAft>
                      </a:pPr>
                      <a:r>
                        <a:rPr lang="ru-RU" sz="1100" b="1"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email</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varchar(180)</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7047563"/>
                  </a:ext>
                </a:extLst>
              </a:tr>
              <a:tr h="190500">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roles</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longtext</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8065170"/>
                  </a:ext>
                </a:extLst>
              </a:tr>
              <a:tr h="190500">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password</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varchar(255)</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6480845"/>
                  </a:ext>
                </a:extLst>
              </a:tr>
              <a:tr h="190500">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surname</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varchar(255)</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6045219"/>
                  </a:ext>
                </a:extLst>
              </a:tr>
              <a:tr h="190500">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name</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dirty="0" err="1">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varchar</a:t>
                      </a:r>
                      <a:r>
                        <a:rPr lang="ru-RU" sz="1100" kern="0" dirty="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(255)</a:t>
                      </a:r>
                      <a:endParaRPr lang="ru-RU"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4508442"/>
                  </a:ext>
                </a:extLst>
              </a:tr>
              <a:tr h="190500">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mob_tel</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varchar(255)</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3237531"/>
                  </a:ext>
                </a:extLst>
              </a:tr>
              <a:tr h="190500">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city</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varchar(255)</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9121384"/>
                  </a:ext>
                </a:extLst>
              </a:tr>
              <a:tr h="190500">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code_zip</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varchar(10)</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4715952"/>
                  </a:ext>
                </a:extLst>
              </a:tr>
              <a:tr h="190500">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street</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dirty="0" err="1">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varchar</a:t>
                      </a:r>
                      <a:r>
                        <a:rPr lang="ru-RU" sz="1100" kern="0" dirty="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(255)</a:t>
                      </a:r>
                      <a:endParaRPr lang="ru-RU"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7687605"/>
                  </a:ext>
                </a:extLst>
              </a:tr>
              <a:tr h="190500">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build_num</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varchar(10)</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5250555"/>
                  </a:ext>
                </a:extLst>
              </a:tr>
              <a:tr h="190500">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created_at</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datetime</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118106"/>
                  </a:ext>
                </a:extLst>
              </a:tr>
              <a:tr h="190500">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avatar_image</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varchar(255)</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3997977"/>
                  </a:ext>
                </a:extLst>
              </a:tr>
              <a:tr h="190500">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is_verified</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tinyint(1)</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4271847"/>
                  </a:ext>
                </a:extLst>
              </a:tr>
              <a:tr h="190500">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reset_token</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varchar(255)</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0457332"/>
                  </a:ext>
                </a:extLst>
              </a:tr>
              <a:tr h="190500">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additional_info</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dirty="0" err="1">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longtext</a:t>
                      </a:r>
                      <a:endParaRPr lang="ru-RU"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88613"/>
                  </a:ext>
                </a:extLst>
              </a:tr>
            </a:tbl>
          </a:graphicData>
        </a:graphic>
      </p:graphicFrame>
      <p:graphicFrame>
        <p:nvGraphicFramePr>
          <p:cNvPr id="4" name="Таблица 3">
            <a:extLst>
              <a:ext uri="{FF2B5EF4-FFF2-40B4-BE49-F238E27FC236}">
                <a16:creationId xmlns:a16="http://schemas.microsoft.com/office/drawing/2014/main" id="{A1885B3C-08CA-121C-9A00-F53AEC354FC2}"/>
              </a:ext>
            </a:extLst>
          </p:cNvPr>
          <p:cNvGraphicFramePr>
            <a:graphicFrameLocks noGrp="1"/>
          </p:cNvGraphicFramePr>
          <p:nvPr>
            <p:extLst>
              <p:ext uri="{D42A27DB-BD31-4B8C-83A1-F6EECF244321}">
                <p14:modId xmlns:p14="http://schemas.microsoft.com/office/powerpoint/2010/main" val="691945706"/>
              </p:ext>
            </p:extLst>
          </p:nvPr>
        </p:nvGraphicFramePr>
        <p:xfrm>
          <a:off x="9094456" y="1552755"/>
          <a:ext cx="2463799" cy="4725502"/>
        </p:xfrm>
        <a:graphic>
          <a:graphicData uri="http://schemas.openxmlformats.org/drawingml/2006/table">
            <a:tbl>
              <a:tblPr firstRow="1" firstCol="1" bandRow="1"/>
              <a:tblGrid>
                <a:gridCol w="1357400">
                  <a:extLst>
                    <a:ext uri="{9D8B030D-6E8A-4147-A177-3AD203B41FA5}">
                      <a16:colId xmlns:a16="http://schemas.microsoft.com/office/drawing/2014/main" val="2495041993"/>
                    </a:ext>
                  </a:extLst>
                </a:gridCol>
                <a:gridCol w="1106399">
                  <a:extLst>
                    <a:ext uri="{9D8B030D-6E8A-4147-A177-3AD203B41FA5}">
                      <a16:colId xmlns:a16="http://schemas.microsoft.com/office/drawing/2014/main" val="333798927"/>
                    </a:ext>
                  </a:extLst>
                </a:gridCol>
              </a:tblGrid>
              <a:tr h="148914">
                <a:tc gridSpan="2">
                  <a:txBody>
                    <a:bodyPr/>
                    <a:lstStyle/>
                    <a:p>
                      <a:pPr algn="ctr">
                        <a:lnSpc>
                          <a:spcPct val="107000"/>
                        </a:lnSpc>
                        <a:spcAft>
                          <a:spcPts val="800"/>
                        </a:spcAft>
                      </a:pPr>
                      <a:r>
                        <a:rPr lang="ru-RU" sz="1400" b="1" kern="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Table:</a:t>
                      </a:r>
                      <a:r>
                        <a:rPr lang="ru-RU" sz="1400" b="1" kern="0" dirty="0" err="1">
                          <a:solidFill>
                            <a:srgbClr val="148814"/>
                          </a:solidFill>
                          <a:effectLst/>
                          <a:latin typeface="Calibri" panose="020F0502020204030204" pitchFamily="34" charset="0"/>
                          <a:ea typeface="Times New Roman" panose="02020603050405020304" pitchFamily="18" charset="0"/>
                          <a:cs typeface="Calibri" panose="020F0502020204030204" pitchFamily="34" charset="0"/>
                        </a:rPr>
                        <a:t>product</a:t>
                      </a:r>
                      <a:endParaRPr lang="ru-RU"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ru-RU"/>
                    </a:p>
                  </a:txBody>
                  <a:tcPr/>
                </a:tc>
                <a:extLst>
                  <a:ext uri="{0D108BD9-81ED-4DB2-BD59-A6C34878D82A}">
                    <a16:rowId xmlns:a16="http://schemas.microsoft.com/office/drawing/2014/main" val="338679194"/>
                  </a:ext>
                </a:extLst>
              </a:tr>
              <a:tr h="148914">
                <a:tc>
                  <a:txBody>
                    <a:bodyPr/>
                    <a:lstStyle/>
                    <a:p>
                      <a:pPr algn="ctr">
                        <a:lnSpc>
                          <a:spcPct val="107000"/>
                        </a:lnSpc>
                        <a:spcAft>
                          <a:spcPts val="800"/>
                        </a:spcAft>
                      </a:pPr>
                      <a:r>
                        <a:rPr lang="ru-RU" sz="1200" b="1" kern="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Columns</a:t>
                      </a:r>
                      <a:r>
                        <a:rPr lang="ru-RU" sz="1200" b="1" kern="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ru-RU"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ru-RU" sz="1200" b="1" kern="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Type:</a:t>
                      </a:r>
                      <a:endParaRPr lang="ru-RU"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8825845"/>
                  </a:ext>
                </a:extLst>
              </a:tr>
              <a:tr h="141822">
                <a:tc>
                  <a:txBody>
                    <a:bodyPr/>
                    <a:lstStyle/>
                    <a:p>
                      <a:pPr indent="140335">
                        <a:lnSpc>
                          <a:spcPct val="107000"/>
                        </a:lnSpc>
                        <a:spcAft>
                          <a:spcPts val="800"/>
                        </a:spcAft>
                      </a:pPr>
                      <a:r>
                        <a:rPr lang="ru-RU" sz="1100" b="1" u="sng" kern="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id</a:t>
                      </a:r>
                      <a:endParaRPr lang="ru-RU"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40335">
                        <a:lnSpc>
                          <a:spcPct val="107000"/>
                        </a:lnSpc>
                        <a:spcAft>
                          <a:spcPts val="800"/>
                        </a:spcAft>
                      </a:pPr>
                      <a:r>
                        <a:rPr lang="ru-RU" sz="1100" b="1"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int(11) AI PK</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93297074"/>
                  </a:ext>
                </a:extLst>
              </a:tr>
              <a:tr h="141822">
                <a:tc>
                  <a:txBody>
                    <a:bodyPr/>
                    <a:lstStyle/>
                    <a:p>
                      <a:pPr indent="140335">
                        <a:lnSpc>
                          <a:spcPct val="107000"/>
                        </a:lnSpc>
                        <a:spcAft>
                          <a:spcPts val="800"/>
                        </a:spcAft>
                      </a:pPr>
                      <a:r>
                        <a:rPr lang="ru-RU" sz="1100" b="1" i="1" kern="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category_id</a:t>
                      </a:r>
                      <a:endParaRPr lang="ru-RU"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40335">
                        <a:lnSpc>
                          <a:spcPct val="107000"/>
                        </a:lnSpc>
                        <a:spcAft>
                          <a:spcPts val="800"/>
                        </a:spcAft>
                      </a:pPr>
                      <a:r>
                        <a:rPr lang="ru-RU" sz="1100" b="1" i="1"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int(11)</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4460773"/>
                  </a:ext>
                </a:extLst>
              </a:tr>
              <a:tr h="283645">
                <a:tc>
                  <a:txBody>
                    <a:bodyPr/>
                    <a:lstStyle/>
                    <a:p>
                      <a:pPr indent="139700">
                        <a:lnSpc>
                          <a:spcPct val="107000"/>
                        </a:lnSpc>
                        <a:spcAft>
                          <a:spcPts val="800"/>
                        </a:spcAft>
                      </a:pPr>
                      <a:r>
                        <a:rPr lang="ru-RU" sz="1100" kern="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title</a:t>
                      </a:r>
                      <a:endParaRPr lang="ru-RU"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varchar(255)</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589562"/>
                  </a:ext>
                </a:extLst>
              </a:tr>
              <a:tr h="141822">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description</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longtext</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9353485"/>
                  </a:ext>
                </a:extLst>
              </a:tr>
              <a:tr h="283645">
                <a:tc>
                  <a:txBody>
                    <a:bodyPr/>
                    <a:lstStyle/>
                    <a:p>
                      <a:pPr indent="139700">
                        <a:lnSpc>
                          <a:spcPct val="107000"/>
                        </a:lnSpc>
                        <a:spcAft>
                          <a:spcPts val="800"/>
                        </a:spcAft>
                      </a:pPr>
                      <a:r>
                        <a:rPr lang="ru-RU" sz="1100" kern="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image</a:t>
                      </a:r>
                      <a:endParaRPr lang="ru-RU"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varchar(255)</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9557198"/>
                  </a:ext>
                </a:extLst>
              </a:tr>
              <a:tr h="283645">
                <a:tc>
                  <a:txBody>
                    <a:bodyPr/>
                    <a:lstStyle/>
                    <a:p>
                      <a:pPr indent="139700">
                        <a:lnSpc>
                          <a:spcPct val="107000"/>
                        </a:lnSpc>
                        <a:spcAft>
                          <a:spcPts val="800"/>
                        </a:spcAft>
                      </a:pPr>
                      <a:r>
                        <a:rPr lang="ru-RU" sz="1100" kern="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common_name</a:t>
                      </a:r>
                      <a:endParaRPr lang="ru-RU"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varchar(255)</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1720414"/>
                  </a:ext>
                </a:extLst>
              </a:tr>
              <a:tr h="283645">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genre</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varchar(255)</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5198802"/>
                  </a:ext>
                </a:extLst>
              </a:tr>
              <a:tr h="283645">
                <a:tc>
                  <a:txBody>
                    <a:bodyPr/>
                    <a:lstStyle/>
                    <a:p>
                      <a:pPr indent="139700">
                        <a:lnSpc>
                          <a:spcPct val="107000"/>
                        </a:lnSpc>
                        <a:spcAft>
                          <a:spcPts val="800"/>
                        </a:spcAft>
                      </a:pPr>
                      <a:r>
                        <a:rPr lang="ru-RU" sz="1100" kern="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size</a:t>
                      </a:r>
                      <a:endParaRPr lang="ru-RU"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varchar(255)</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9720880"/>
                  </a:ext>
                </a:extLst>
              </a:tr>
              <a:tr h="283645">
                <a:tc>
                  <a:txBody>
                    <a:bodyPr/>
                    <a:lstStyle/>
                    <a:p>
                      <a:pPr indent="139700">
                        <a:lnSpc>
                          <a:spcPct val="107000"/>
                        </a:lnSpc>
                        <a:spcAft>
                          <a:spcPts val="800"/>
                        </a:spcAft>
                      </a:pPr>
                      <a:r>
                        <a:rPr lang="ru-RU" sz="1100" kern="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foliage</a:t>
                      </a:r>
                      <a:endParaRPr lang="ru-RU"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varchar(255)</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7844293"/>
                  </a:ext>
                </a:extLst>
              </a:tr>
              <a:tr h="141822">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watering</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dirty="0" err="1">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longtext</a:t>
                      </a:r>
                      <a:endParaRPr lang="ru-RU"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2082770"/>
                  </a:ext>
                </a:extLst>
              </a:tr>
              <a:tr h="283645">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bloom</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dirty="0" err="1">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varchar</a:t>
                      </a:r>
                      <a:r>
                        <a:rPr lang="ru-RU" sz="1100" kern="0" dirty="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(255)</a:t>
                      </a:r>
                      <a:endParaRPr lang="ru-RU"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76431504"/>
                  </a:ext>
                </a:extLst>
              </a:tr>
              <a:tr h="283645">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is_fragrant_bloom</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dirty="0" err="1">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tinyint</a:t>
                      </a:r>
                      <a:r>
                        <a:rPr lang="ru-RU" sz="1100" kern="0" dirty="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(1)</a:t>
                      </a:r>
                      <a:endParaRPr lang="ru-RU"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5476091"/>
                  </a:ext>
                </a:extLst>
              </a:tr>
              <a:tr h="141822">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price</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double</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54750026"/>
                  </a:ext>
                </a:extLst>
              </a:tr>
              <a:tr h="141822">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in_stock_qnty</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dirty="0" err="1">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int</a:t>
                      </a:r>
                      <a:r>
                        <a:rPr lang="ru-RU" sz="1100" kern="0" dirty="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(11)</a:t>
                      </a:r>
                      <a:endParaRPr lang="ru-RU"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3045310"/>
                  </a:ext>
                </a:extLst>
              </a:tr>
              <a:tr h="141822">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created_at</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dirty="0" err="1">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datetime</a:t>
                      </a:r>
                      <a:endParaRPr lang="ru-RU"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74907513"/>
                  </a:ext>
                </a:extLst>
              </a:tr>
              <a:tr h="283645">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slug</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dirty="0" err="1">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varchar</a:t>
                      </a:r>
                      <a:r>
                        <a:rPr lang="ru-RU" sz="1100" kern="0" dirty="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(255)</a:t>
                      </a:r>
                      <a:endParaRPr lang="ru-RU"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6491900"/>
                  </a:ext>
                </a:extLst>
              </a:tr>
              <a:tr h="283645">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is_resisted_to_cold</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dirty="0" err="1">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tinyint</a:t>
                      </a:r>
                      <a:r>
                        <a:rPr lang="ru-RU" sz="1100" kern="0" dirty="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(1)</a:t>
                      </a:r>
                      <a:endParaRPr lang="ru-RU"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1384306"/>
                  </a:ext>
                </a:extLst>
              </a:tr>
              <a:tr h="283645">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cold_resistance</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dirty="0" err="1">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int</a:t>
                      </a:r>
                      <a:r>
                        <a:rPr lang="ru-RU" sz="1100" kern="0" dirty="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(11)</a:t>
                      </a:r>
                      <a:endParaRPr lang="ru-RU"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985" marR="449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6874782"/>
                  </a:ext>
                </a:extLst>
              </a:tr>
            </a:tbl>
          </a:graphicData>
        </a:graphic>
      </p:graphicFrame>
      <p:graphicFrame>
        <p:nvGraphicFramePr>
          <p:cNvPr id="5" name="Таблица 4">
            <a:extLst>
              <a:ext uri="{FF2B5EF4-FFF2-40B4-BE49-F238E27FC236}">
                <a16:creationId xmlns:a16="http://schemas.microsoft.com/office/drawing/2014/main" id="{4458179E-DF7E-0564-8CA8-555D0E759DC9}"/>
              </a:ext>
            </a:extLst>
          </p:cNvPr>
          <p:cNvGraphicFramePr>
            <a:graphicFrameLocks noGrp="1"/>
          </p:cNvGraphicFramePr>
          <p:nvPr>
            <p:extLst>
              <p:ext uri="{D42A27DB-BD31-4B8C-83A1-F6EECF244321}">
                <p14:modId xmlns:p14="http://schemas.microsoft.com/office/powerpoint/2010/main" val="1605194463"/>
              </p:ext>
            </p:extLst>
          </p:nvPr>
        </p:nvGraphicFramePr>
        <p:xfrm>
          <a:off x="6240512" y="5194897"/>
          <a:ext cx="2463800" cy="1370711"/>
        </p:xfrm>
        <a:graphic>
          <a:graphicData uri="http://schemas.openxmlformats.org/drawingml/2006/table">
            <a:tbl>
              <a:tblPr firstRow="1" firstCol="1" bandRow="1"/>
              <a:tblGrid>
                <a:gridCol w="1320800">
                  <a:extLst>
                    <a:ext uri="{9D8B030D-6E8A-4147-A177-3AD203B41FA5}">
                      <a16:colId xmlns:a16="http://schemas.microsoft.com/office/drawing/2014/main" val="1100884244"/>
                    </a:ext>
                  </a:extLst>
                </a:gridCol>
                <a:gridCol w="1143000">
                  <a:extLst>
                    <a:ext uri="{9D8B030D-6E8A-4147-A177-3AD203B41FA5}">
                      <a16:colId xmlns:a16="http://schemas.microsoft.com/office/drawing/2014/main" val="1054811852"/>
                    </a:ext>
                  </a:extLst>
                </a:gridCol>
              </a:tblGrid>
              <a:tr h="200025">
                <a:tc gridSpan="2">
                  <a:txBody>
                    <a:bodyPr/>
                    <a:lstStyle/>
                    <a:p>
                      <a:pPr algn="ctr">
                        <a:lnSpc>
                          <a:spcPct val="107000"/>
                        </a:lnSpc>
                        <a:spcAft>
                          <a:spcPts val="800"/>
                        </a:spcAft>
                      </a:pPr>
                      <a:r>
                        <a:rPr lang="ru-RU" sz="1400" b="1" kern="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Table:</a:t>
                      </a:r>
                      <a:r>
                        <a:rPr lang="ru-RU" sz="1400" b="1" kern="0" dirty="0" err="1">
                          <a:solidFill>
                            <a:srgbClr val="148814"/>
                          </a:solidFill>
                          <a:effectLst/>
                          <a:latin typeface="Calibri" panose="020F0502020204030204" pitchFamily="34" charset="0"/>
                          <a:ea typeface="Times New Roman" panose="02020603050405020304" pitchFamily="18" charset="0"/>
                          <a:cs typeface="Calibri" panose="020F0502020204030204" pitchFamily="34" charset="0"/>
                        </a:rPr>
                        <a:t>category</a:t>
                      </a:r>
                      <a:endParaRPr lang="ru-RU"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ru-RU"/>
                    </a:p>
                  </a:txBody>
                  <a:tcPr/>
                </a:tc>
                <a:extLst>
                  <a:ext uri="{0D108BD9-81ED-4DB2-BD59-A6C34878D82A}">
                    <a16:rowId xmlns:a16="http://schemas.microsoft.com/office/drawing/2014/main" val="1809663098"/>
                  </a:ext>
                </a:extLst>
              </a:tr>
              <a:tr h="200025">
                <a:tc>
                  <a:txBody>
                    <a:bodyPr/>
                    <a:lstStyle/>
                    <a:p>
                      <a:pPr algn="ctr">
                        <a:lnSpc>
                          <a:spcPct val="107000"/>
                        </a:lnSpc>
                        <a:spcAft>
                          <a:spcPts val="800"/>
                        </a:spcAft>
                      </a:pPr>
                      <a:r>
                        <a:rPr lang="ru-RU" sz="1200" b="1" kern="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Columns</a:t>
                      </a:r>
                      <a:r>
                        <a:rPr lang="ru-RU" sz="1200" b="1" kern="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ru-RU"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ru-RU" sz="1200" b="1"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Type:</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3846930"/>
                  </a:ext>
                </a:extLst>
              </a:tr>
              <a:tr h="190500">
                <a:tc>
                  <a:txBody>
                    <a:bodyPr/>
                    <a:lstStyle/>
                    <a:p>
                      <a:pPr indent="140335">
                        <a:lnSpc>
                          <a:spcPct val="107000"/>
                        </a:lnSpc>
                        <a:spcAft>
                          <a:spcPts val="800"/>
                        </a:spcAft>
                      </a:pPr>
                      <a:r>
                        <a:rPr lang="ru-RU" sz="1100" b="1" u="sng" kern="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id</a:t>
                      </a:r>
                      <a:endParaRPr lang="ru-RU"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40335">
                        <a:lnSpc>
                          <a:spcPct val="107000"/>
                        </a:lnSpc>
                        <a:spcAft>
                          <a:spcPts val="800"/>
                        </a:spcAft>
                      </a:pPr>
                      <a:r>
                        <a:rPr lang="ru-RU" sz="1100" b="1"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int(11) AI PK</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53508151"/>
                  </a:ext>
                </a:extLst>
              </a:tr>
              <a:tr h="190500">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name</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varchar(100)</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3382736"/>
                  </a:ext>
                </a:extLst>
              </a:tr>
              <a:tr h="190500">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image</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varchar(255)</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5482515"/>
                  </a:ext>
                </a:extLst>
              </a:tr>
              <a:tr h="190500">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slug</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varchar(255)</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4722054"/>
                  </a:ext>
                </a:extLst>
              </a:tr>
              <a:tr h="190500">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description</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dirty="0" err="1">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longtext</a:t>
                      </a:r>
                      <a:endParaRPr lang="ru-RU"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6598499"/>
                  </a:ext>
                </a:extLst>
              </a:tr>
            </a:tbl>
          </a:graphicData>
        </a:graphic>
      </p:graphicFrame>
      <p:graphicFrame>
        <p:nvGraphicFramePr>
          <p:cNvPr id="8" name="Таблица 7">
            <a:extLst>
              <a:ext uri="{FF2B5EF4-FFF2-40B4-BE49-F238E27FC236}">
                <a16:creationId xmlns:a16="http://schemas.microsoft.com/office/drawing/2014/main" id="{5205A05D-653E-65C4-5798-B5F90B4D411C}"/>
              </a:ext>
            </a:extLst>
          </p:cNvPr>
          <p:cNvGraphicFramePr>
            <a:graphicFrameLocks noGrp="1"/>
          </p:cNvGraphicFramePr>
          <p:nvPr>
            <p:extLst>
              <p:ext uri="{D42A27DB-BD31-4B8C-83A1-F6EECF244321}">
                <p14:modId xmlns:p14="http://schemas.microsoft.com/office/powerpoint/2010/main" val="2802479993"/>
              </p:ext>
            </p:extLst>
          </p:nvPr>
        </p:nvGraphicFramePr>
        <p:xfrm>
          <a:off x="490686" y="3661195"/>
          <a:ext cx="2463800" cy="1370711"/>
        </p:xfrm>
        <a:graphic>
          <a:graphicData uri="http://schemas.openxmlformats.org/drawingml/2006/table">
            <a:tbl>
              <a:tblPr firstRow="1" firstCol="1" bandRow="1"/>
              <a:tblGrid>
                <a:gridCol w="1320800">
                  <a:extLst>
                    <a:ext uri="{9D8B030D-6E8A-4147-A177-3AD203B41FA5}">
                      <a16:colId xmlns:a16="http://schemas.microsoft.com/office/drawing/2014/main" val="2194889400"/>
                    </a:ext>
                  </a:extLst>
                </a:gridCol>
                <a:gridCol w="1143000">
                  <a:extLst>
                    <a:ext uri="{9D8B030D-6E8A-4147-A177-3AD203B41FA5}">
                      <a16:colId xmlns:a16="http://schemas.microsoft.com/office/drawing/2014/main" val="2469260374"/>
                    </a:ext>
                  </a:extLst>
                </a:gridCol>
              </a:tblGrid>
              <a:tr h="200025">
                <a:tc gridSpan="2">
                  <a:txBody>
                    <a:bodyPr/>
                    <a:lstStyle/>
                    <a:p>
                      <a:pPr algn="ctr">
                        <a:lnSpc>
                          <a:spcPct val="107000"/>
                        </a:lnSpc>
                        <a:spcAft>
                          <a:spcPts val="800"/>
                        </a:spcAft>
                      </a:pPr>
                      <a:r>
                        <a:rPr lang="ru-RU" sz="1400" b="1" kern="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Table:</a:t>
                      </a:r>
                      <a:r>
                        <a:rPr lang="ru-RU" sz="1400" b="1" kern="0" dirty="0" err="1">
                          <a:solidFill>
                            <a:srgbClr val="148814"/>
                          </a:solidFill>
                          <a:effectLst/>
                          <a:latin typeface="Calibri" panose="020F0502020204030204" pitchFamily="34" charset="0"/>
                          <a:ea typeface="Times New Roman" panose="02020603050405020304" pitchFamily="18" charset="0"/>
                          <a:cs typeface="Calibri" panose="020F0502020204030204" pitchFamily="34" charset="0"/>
                        </a:rPr>
                        <a:t>order</a:t>
                      </a:r>
                      <a:endParaRPr lang="ru-RU"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ru-RU"/>
                    </a:p>
                  </a:txBody>
                  <a:tcPr/>
                </a:tc>
                <a:extLst>
                  <a:ext uri="{0D108BD9-81ED-4DB2-BD59-A6C34878D82A}">
                    <a16:rowId xmlns:a16="http://schemas.microsoft.com/office/drawing/2014/main" val="2089207386"/>
                  </a:ext>
                </a:extLst>
              </a:tr>
              <a:tr h="200025">
                <a:tc>
                  <a:txBody>
                    <a:bodyPr/>
                    <a:lstStyle/>
                    <a:p>
                      <a:pPr algn="ctr">
                        <a:lnSpc>
                          <a:spcPct val="107000"/>
                        </a:lnSpc>
                        <a:spcAft>
                          <a:spcPts val="800"/>
                        </a:spcAft>
                      </a:pPr>
                      <a:r>
                        <a:rPr lang="ru-RU" sz="1200" b="1"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Columns:</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ru-RU" sz="1200" b="1"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Type:</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5262987"/>
                  </a:ext>
                </a:extLst>
              </a:tr>
              <a:tr h="190500">
                <a:tc>
                  <a:txBody>
                    <a:bodyPr/>
                    <a:lstStyle/>
                    <a:p>
                      <a:pPr indent="140335">
                        <a:lnSpc>
                          <a:spcPct val="107000"/>
                        </a:lnSpc>
                        <a:spcAft>
                          <a:spcPts val="800"/>
                        </a:spcAft>
                      </a:pPr>
                      <a:r>
                        <a:rPr lang="ru-RU" sz="1100" b="1" u="sng"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id</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40335">
                        <a:lnSpc>
                          <a:spcPct val="107000"/>
                        </a:lnSpc>
                        <a:spcAft>
                          <a:spcPts val="800"/>
                        </a:spcAft>
                      </a:pPr>
                      <a:r>
                        <a:rPr lang="ru-RU" sz="1100" b="1"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int(11) AI PK</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1819943"/>
                  </a:ext>
                </a:extLst>
              </a:tr>
              <a:tr h="190500">
                <a:tc>
                  <a:txBody>
                    <a:bodyPr/>
                    <a:lstStyle/>
                    <a:p>
                      <a:pPr indent="140335">
                        <a:lnSpc>
                          <a:spcPct val="107000"/>
                        </a:lnSpc>
                        <a:spcAft>
                          <a:spcPts val="800"/>
                        </a:spcAft>
                      </a:pPr>
                      <a:r>
                        <a:rPr lang="ru-RU" sz="1100" b="1" i="1"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user_id</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40335">
                        <a:lnSpc>
                          <a:spcPct val="107000"/>
                        </a:lnSpc>
                        <a:spcAft>
                          <a:spcPts val="800"/>
                        </a:spcAft>
                      </a:pPr>
                      <a:r>
                        <a:rPr lang="ru-RU" sz="1100" b="1" i="1"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int(11)</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19195282"/>
                  </a:ext>
                </a:extLst>
              </a:tr>
              <a:tr h="190500">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reference</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varchar(255)</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7424110"/>
                  </a:ext>
                </a:extLst>
              </a:tr>
              <a:tr h="190500">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created_at</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datetime</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2589888"/>
                  </a:ext>
                </a:extLst>
              </a:tr>
              <a:tr h="190500">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price</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dirty="0" err="1">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double</a:t>
                      </a:r>
                      <a:endParaRPr lang="ru-RU"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57502195"/>
                  </a:ext>
                </a:extLst>
              </a:tr>
            </a:tbl>
          </a:graphicData>
        </a:graphic>
      </p:graphicFrame>
      <p:graphicFrame>
        <p:nvGraphicFramePr>
          <p:cNvPr id="12" name="Таблица 11">
            <a:extLst>
              <a:ext uri="{FF2B5EF4-FFF2-40B4-BE49-F238E27FC236}">
                <a16:creationId xmlns:a16="http://schemas.microsoft.com/office/drawing/2014/main" id="{90190B6E-03F4-111D-E47E-B7E6FE2114A0}"/>
              </a:ext>
            </a:extLst>
          </p:cNvPr>
          <p:cNvGraphicFramePr>
            <a:graphicFrameLocks noGrp="1"/>
          </p:cNvGraphicFramePr>
          <p:nvPr>
            <p:extLst>
              <p:ext uri="{D42A27DB-BD31-4B8C-83A1-F6EECF244321}">
                <p14:modId xmlns:p14="http://schemas.microsoft.com/office/powerpoint/2010/main" val="2185384680"/>
              </p:ext>
            </p:extLst>
          </p:nvPr>
        </p:nvGraphicFramePr>
        <p:xfrm>
          <a:off x="490686" y="5194897"/>
          <a:ext cx="2463800" cy="989711"/>
        </p:xfrm>
        <a:graphic>
          <a:graphicData uri="http://schemas.openxmlformats.org/drawingml/2006/table">
            <a:tbl>
              <a:tblPr firstRow="1" firstCol="1" bandRow="1"/>
              <a:tblGrid>
                <a:gridCol w="1320800">
                  <a:extLst>
                    <a:ext uri="{9D8B030D-6E8A-4147-A177-3AD203B41FA5}">
                      <a16:colId xmlns:a16="http://schemas.microsoft.com/office/drawing/2014/main" val="731415207"/>
                    </a:ext>
                  </a:extLst>
                </a:gridCol>
                <a:gridCol w="1143000">
                  <a:extLst>
                    <a:ext uri="{9D8B030D-6E8A-4147-A177-3AD203B41FA5}">
                      <a16:colId xmlns:a16="http://schemas.microsoft.com/office/drawing/2014/main" val="1769176231"/>
                    </a:ext>
                  </a:extLst>
                </a:gridCol>
              </a:tblGrid>
              <a:tr h="200025">
                <a:tc gridSpan="2">
                  <a:txBody>
                    <a:bodyPr/>
                    <a:lstStyle/>
                    <a:p>
                      <a:pPr algn="ctr">
                        <a:lnSpc>
                          <a:spcPct val="107000"/>
                        </a:lnSpc>
                        <a:spcAft>
                          <a:spcPts val="800"/>
                        </a:spcAft>
                      </a:pPr>
                      <a:r>
                        <a:rPr lang="ru-RU" sz="1400" b="1" kern="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Table:</a:t>
                      </a:r>
                      <a:r>
                        <a:rPr lang="ru-RU" sz="1400" b="1" kern="0" dirty="0" err="1">
                          <a:solidFill>
                            <a:srgbClr val="148814"/>
                          </a:solidFill>
                          <a:effectLst/>
                          <a:latin typeface="Calibri" panose="020F0502020204030204" pitchFamily="34" charset="0"/>
                          <a:ea typeface="Times New Roman" panose="02020603050405020304" pitchFamily="18" charset="0"/>
                          <a:cs typeface="Calibri" panose="020F0502020204030204" pitchFamily="34" charset="0"/>
                        </a:rPr>
                        <a:t>order_detail</a:t>
                      </a:r>
                      <a:endParaRPr lang="ru-RU"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ru-RU"/>
                    </a:p>
                  </a:txBody>
                  <a:tcPr/>
                </a:tc>
                <a:extLst>
                  <a:ext uri="{0D108BD9-81ED-4DB2-BD59-A6C34878D82A}">
                    <a16:rowId xmlns:a16="http://schemas.microsoft.com/office/drawing/2014/main" val="4171133056"/>
                  </a:ext>
                </a:extLst>
              </a:tr>
              <a:tr h="200025">
                <a:tc>
                  <a:txBody>
                    <a:bodyPr/>
                    <a:lstStyle/>
                    <a:p>
                      <a:pPr algn="ctr">
                        <a:lnSpc>
                          <a:spcPct val="107000"/>
                        </a:lnSpc>
                        <a:spcAft>
                          <a:spcPts val="800"/>
                        </a:spcAft>
                      </a:pPr>
                      <a:r>
                        <a:rPr lang="ru-RU" sz="1200" b="1"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Columns:</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ru-RU" sz="1200" b="1"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Type:</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57639570"/>
                  </a:ext>
                </a:extLst>
              </a:tr>
              <a:tr h="190500">
                <a:tc>
                  <a:txBody>
                    <a:bodyPr/>
                    <a:lstStyle/>
                    <a:p>
                      <a:pPr indent="140335">
                        <a:lnSpc>
                          <a:spcPct val="107000"/>
                        </a:lnSpc>
                        <a:spcAft>
                          <a:spcPts val="800"/>
                        </a:spcAft>
                      </a:pPr>
                      <a:r>
                        <a:rPr lang="ru-RU" sz="1100" b="1" i="1" u="sng"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orders_id</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40335">
                        <a:lnSpc>
                          <a:spcPct val="107000"/>
                        </a:lnSpc>
                        <a:spcAft>
                          <a:spcPts val="800"/>
                        </a:spcAft>
                      </a:pPr>
                      <a:r>
                        <a:rPr lang="ru-RU" sz="1100" b="1" i="1"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int(11) PK</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537207"/>
                  </a:ext>
                </a:extLst>
              </a:tr>
              <a:tr h="190500">
                <a:tc>
                  <a:txBody>
                    <a:bodyPr/>
                    <a:lstStyle/>
                    <a:p>
                      <a:pPr indent="140335">
                        <a:lnSpc>
                          <a:spcPct val="107000"/>
                        </a:lnSpc>
                        <a:spcAft>
                          <a:spcPts val="800"/>
                        </a:spcAft>
                      </a:pPr>
                      <a:r>
                        <a:rPr lang="ru-RU" sz="1100" b="1" i="1" u="sng"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products_id</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40335">
                        <a:lnSpc>
                          <a:spcPct val="107000"/>
                        </a:lnSpc>
                        <a:spcAft>
                          <a:spcPts val="800"/>
                        </a:spcAft>
                      </a:pPr>
                      <a:r>
                        <a:rPr lang="ru-RU" sz="1100" b="1" i="1"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int(11) PK</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5246496"/>
                  </a:ext>
                </a:extLst>
              </a:tr>
              <a:tr h="190500">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qnty</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dirty="0" err="1">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int</a:t>
                      </a:r>
                      <a:r>
                        <a:rPr lang="ru-RU" sz="1100" kern="0" dirty="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(11)</a:t>
                      </a:r>
                      <a:endParaRPr lang="ru-RU"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1424122"/>
                  </a:ext>
                </a:extLst>
              </a:tr>
            </a:tbl>
          </a:graphicData>
        </a:graphic>
      </p:graphicFrame>
      <p:graphicFrame>
        <p:nvGraphicFramePr>
          <p:cNvPr id="13" name="Таблица 12">
            <a:extLst>
              <a:ext uri="{FF2B5EF4-FFF2-40B4-BE49-F238E27FC236}">
                <a16:creationId xmlns:a16="http://schemas.microsoft.com/office/drawing/2014/main" id="{D9E104CE-0C26-F0F4-BA41-0529BE4E6DC6}"/>
              </a:ext>
            </a:extLst>
          </p:cNvPr>
          <p:cNvGraphicFramePr>
            <a:graphicFrameLocks noGrp="1"/>
          </p:cNvGraphicFramePr>
          <p:nvPr>
            <p:extLst>
              <p:ext uri="{D42A27DB-BD31-4B8C-83A1-F6EECF244321}">
                <p14:modId xmlns:p14="http://schemas.microsoft.com/office/powerpoint/2010/main" val="336859037"/>
              </p:ext>
            </p:extLst>
          </p:nvPr>
        </p:nvGraphicFramePr>
        <p:xfrm>
          <a:off x="3368578" y="3661195"/>
          <a:ext cx="2463800" cy="1180211"/>
        </p:xfrm>
        <a:graphic>
          <a:graphicData uri="http://schemas.openxmlformats.org/drawingml/2006/table">
            <a:tbl>
              <a:tblPr firstRow="1" firstCol="1" bandRow="1"/>
              <a:tblGrid>
                <a:gridCol w="1320800">
                  <a:extLst>
                    <a:ext uri="{9D8B030D-6E8A-4147-A177-3AD203B41FA5}">
                      <a16:colId xmlns:a16="http://schemas.microsoft.com/office/drawing/2014/main" val="44843426"/>
                    </a:ext>
                  </a:extLst>
                </a:gridCol>
                <a:gridCol w="1143000">
                  <a:extLst>
                    <a:ext uri="{9D8B030D-6E8A-4147-A177-3AD203B41FA5}">
                      <a16:colId xmlns:a16="http://schemas.microsoft.com/office/drawing/2014/main" val="3189399110"/>
                    </a:ext>
                  </a:extLst>
                </a:gridCol>
              </a:tblGrid>
              <a:tr h="200025">
                <a:tc gridSpan="2">
                  <a:txBody>
                    <a:bodyPr/>
                    <a:lstStyle/>
                    <a:p>
                      <a:pPr algn="ctr">
                        <a:lnSpc>
                          <a:spcPct val="107000"/>
                        </a:lnSpc>
                        <a:spcAft>
                          <a:spcPts val="800"/>
                        </a:spcAft>
                      </a:pPr>
                      <a:r>
                        <a:rPr lang="ru-RU" sz="1400" b="1" kern="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Table:</a:t>
                      </a:r>
                      <a:r>
                        <a:rPr lang="ru-RU" sz="1400" b="1" kern="0" dirty="0" err="1">
                          <a:solidFill>
                            <a:srgbClr val="148814"/>
                          </a:solidFill>
                          <a:effectLst/>
                          <a:latin typeface="Calibri" panose="020F0502020204030204" pitchFamily="34" charset="0"/>
                          <a:ea typeface="Times New Roman" panose="02020603050405020304" pitchFamily="18" charset="0"/>
                          <a:cs typeface="Calibri" panose="020F0502020204030204" pitchFamily="34" charset="0"/>
                        </a:rPr>
                        <a:t>cart</a:t>
                      </a:r>
                      <a:endParaRPr lang="ru-RU"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ru-RU"/>
                    </a:p>
                  </a:txBody>
                  <a:tcPr/>
                </a:tc>
                <a:extLst>
                  <a:ext uri="{0D108BD9-81ED-4DB2-BD59-A6C34878D82A}">
                    <a16:rowId xmlns:a16="http://schemas.microsoft.com/office/drawing/2014/main" val="1615773458"/>
                  </a:ext>
                </a:extLst>
              </a:tr>
              <a:tr h="200025">
                <a:tc>
                  <a:txBody>
                    <a:bodyPr/>
                    <a:lstStyle/>
                    <a:p>
                      <a:pPr algn="ctr">
                        <a:lnSpc>
                          <a:spcPct val="107000"/>
                        </a:lnSpc>
                        <a:spcAft>
                          <a:spcPts val="800"/>
                        </a:spcAft>
                      </a:pPr>
                      <a:r>
                        <a:rPr lang="ru-RU" sz="1200" b="1"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Columns:</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ru-RU" sz="1200" b="1"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Type:</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3685918"/>
                  </a:ext>
                </a:extLst>
              </a:tr>
              <a:tr h="190500">
                <a:tc>
                  <a:txBody>
                    <a:bodyPr/>
                    <a:lstStyle/>
                    <a:p>
                      <a:pPr indent="140335">
                        <a:lnSpc>
                          <a:spcPct val="107000"/>
                        </a:lnSpc>
                        <a:spcAft>
                          <a:spcPts val="800"/>
                        </a:spcAft>
                      </a:pPr>
                      <a:r>
                        <a:rPr lang="ru-RU" sz="1100" b="1" i="1" u="sng"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products_id</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40335">
                        <a:lnSpc>
                          <a:spcPct val="107000"/>
                        </a:lnSpc>
                        <a:spcAft>
                          <a:spcPts val="800"/>
                        </a:spcAft>
                      </a:pPr>
                      <a:r>
                        <a:rPr lang="ru-RU" sz="1100" b="1" i="1"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int(11) PK</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3897132"/>
                  </a:ext>
                </a:extLst>
              </a:tr>
              <a:tr h="190500">
                <a:tc>
                  <a:txBody>
                    <a:bodyPr/>
                    <a:lstStyle/>
                    <a:p>
                      <a:pPr indent="140335">
                        <a:lnSpc>
                          <a:spcPct val="107000"/>
                        </a:lnSpc>
                        <a:spcAft>
                          <a:spcPts val="800"/>
                        </a:spcAft>
                      </a:pPr>
                      <a:r>
                        <a:rPr lang="ru-RU" sz="1100" b="1" i="1" u="sng"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users_id</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40335">
                        <a:lnSpc>
                          <a:spcPct val="107000"/>
                        </a:lnSpc>
                        <a:spcAft>
                          <a:spcPts val="800"/>
                        </a:spcAft>
                      </a:pPr>
                      <a:r>
                        <a:rPr lang="ru-RU" sz="1100" b="1" i="1"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int(11) PK</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7249945"/>
                  </a:ext>
                </a:extLst>
              </a:tr>
              <a:tr h="190500">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qnty</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int(11)</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9181967"/>
                  </a:ext>
                </a:extLst>
              </a:tr>
              <a:tr h="190500">
                <a:tc>
                  <a:txBody>
                    <a:bodyPr/>
                    <a:lstStyle/>
                    <a:p>
                      <a:pPr indent="139700">
                        <a:lnSpc>
                          <a:spcPct val="107000"/>
                        </a:lnSpc>
                        <a:spcAft>
                          <a:spcPts val="800"/>
                        </a:spcAft>
                      </a:pPr>
                      <a:r>
                        <a:rPr lang="ru-RU" sz="11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created_at</a:t>
                      </a:r>
                      <a:endParaRPr lang="ru-RU"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ru-RU" sz="1100" kern="0" dirty="0" err="1">
                          <a:solidFill>
                            <a:srgbClr val="717171"/>
                          </a:solidFill>
                          <a:effectLst/>
                          <a:latin typeface="Calibri" panose="020F0502020204030204" pitchFamily="34" charset="0"/>
                          <a:ea typeface="Times New Roman" panose="02020603050405020304" pitchFamily="18" charset="0"/>
                          <a:cs typeface="Calibri" panose="020F0502020204030204" pitchFamily="34" charset="0"/>
                        </a:rPr>
                        <a:t>datetime</a:t>
                      </a:r>
                      <a:endParaRPr lang="ru-RU"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7454325"/>
                  </a:ext>
                </a:extLst>
              </a:tr>
            </a:tbl>
          </a:graphicData>
        </a:graphic>
      </p:graphicFrame>
    </p:spTree>
    <p:extLst>
      <p:ext uri="{BB962C8B-B14F-4D97-AF65-F5344CB8AC3E}">
        <p14:creationId xmlns:p14="http://schemas.microsoft.com/office/powerpoint/2010/main" val="4741169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n°2 : Développer La Partie Back-End</a:t>
            </a:r>
            <a:endParaRPr lang="ru-RU" b="1" dirty="0"/>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28"/>
            <a:ext cx="10924513" cy="56592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Competence n°</a:t>
            </a:r>
            <a:r>
              <a:rPr kumimoji="0" lang="ru-RU"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5</a:t>
            </a: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 : Créer une base de données</a:t>
            </a:r>
          </a:p>
        </p:txBody>
      </p:sp>
      <p:sp>
        <p:nvSpPr>
          <p:cNvPr id="20" name="Объект 6">
            <a:extLst>
              <a:ext uri="{FF2B5EF4-FFF2-40B4-BE49-F238E27FC236}">
                <a16:creationId xmlns:a16="http://schemas.microsoft.com/office/drawing/2014/main" id="{9DBEA1F7-A5BF-08E1-BFE8-AA1F5727A78C}"/>
              </a:ext>
            </a:extLst>
          </p:cNvPr>
          <p:cNvSpPr>
            <a:spLocks noGrp="1"/>
          </p:cNvSpPr>
          <p:nvPr>
            <p:ph idx="1"/>
          </p:nvPr>
        </p:nvSpPr>
        <p:spPr>
          <a:xfrm>
            <a:off x="490686" y="2118682"/>
            <a:ext cx="5560034" cy="1310318"/>
          </a:xfr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a:normAutofit/>
          </a:bodyPr>
          <a:lstStyle/>
          <a:p>
            <a:r>
              <a:rPr lang="fr-FR" dirty="0"/>
              <a:t>La relation </a:t>
            </a:r>
            <a:r>
              <a:rPr lang="fr-FR" b="1" dirty="0"/>
              <a:t>user-cart</a:t>
            </a:r>
            <a:r>
              <a:rPr lang="fr-FR" dirty="0"/>
              <a:t>: </a:t>
            </a:r>
            <a:r>
              <a:rPr lang="fr-FR" b="1" dirty="0"/>
              <a:t>OneToMany</a:t>
            </a:r>
            <a:r>
              <a:rPr lang="fr-FR" dirty="0"/>
              <a:t>.</a:t>
            </a:r>
          </a:p>
          <a:p>
            <a:r>
              <a:rPr lang="fr-FR" dirty="0"/>
              <a:t>La relation </a:t>
            </a:r>
            <a:r>
              <a:rPr lang="fr-FR" b="1" dirty="0"/>
              <a:t>product-cart</a:t>
            </a:r>
            <a:r>
              <a:rPr lang="fr-FR" dirty="0"/>
              <a:t>: </a:t>
            </a:r>
            <a:r>
              <a:rPr lang="fr-FR" b="1" dirty="0"/>
              <a:t>OneToMany</a:t>
            </a:r>
            <a:r>
              <a:rPr lang="fr-FR" dirty="0"/>
              <a:t>.</a:t>
            </a:r>
          </a:p>
          <a:p>
            <a:r>
              <a:rPr lang="fr-FR" dirty="0"/>
              <a:t>La relation </a:t>
            </a:r>
            <a:r>
              <a:rPr lang="fr-FR" b="1" dirty="0"/>
              <a:t>product-category</a:t>
            </a:r>
            <a:r>
              <a:rPr lang="fr-FR" dirty="0"/>
              <a:t>: </a:t>
            </a:r>
            <a:r>
              <a:rPr lang="fr-FR" b="1" dirty="0"/>
              <a:t>ManyToOne</a:t>
            </a:r>
            <a:r>
              <a:rPr lang="fr-FR" dirty="0"/>
              <a:t>.</a:t>
            </a:r>
          </a:p>
        </p:txBody>
      </p:sp>
      <p:sp>
        <p:nvSpPr>
          <p:cNvPr id="25" name="Объект 6">
            <a:extLst>
              <a:ext uri="{FF2B5EF4-FFF2-40B4-BE49-F238E27FC236}">
                <a16:creationId xmlns:a16="http://schemas.microsoft.com/office/drawing/2014/main" id="{3695584F-01DE-47F9-A47C-1717EA8F9B25}"/>
              </a:ext>
            </a:extLst>
          </p:cNvPr>
          <p:cNvSpPr txBox="1">
            <a:spLocks/>
          </p:cNvSpPr>
          <p:nvPr/>
        </p:nvSpPr>
        <p:spPr>
          <a:xfrm>
            <a:off x="6193775" y="2118682"/>
            <a:ext cx="5813497" cy="1310318"/>
          </a:xfrm>
          <a:prstGeom prst="rect">
            <a:avLst/>
          </a:prstGeo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t>La relation </a:t>
            </a:r>
            <a:r>
              <a:rPr lang="fr-FR" b="1" dirty="0"/>
              <a:t>user-order</a:t>
            </a:r>
            <a:r>
              <a:rPr lang="fr-FR" dirty="0"/>
              <a:t>: </a:t>
            </a:r>
            <a:r>
              <a:rPr lang="fr-FR" b="1" dirty="0"/>
              <a:t>OneToMany</a:t>
            </a:r>
            <a:r>
              <a:rPr lang="fr-FR" dirty="0"/>
              <a:t>.</a:t>
            </a:r>
          </a:p>
          <a:p>
            <a:r>
              <a:rPr lang="fr-FR" dirty="0"/>
              <a:t>La relation </a:t>
            </a:r>
            <a:r>
              <a:rPr lang="fr-FR" b="1" dirty="0"/>
              <a:t>order-order_detail</a:t>
            </a:r>
            <a:r>
              <a:rPr lang="fr-FR" dirty="0"/>
              <a:t>: </a:t>
            </a:r>
            <a:r>
              <a:rPr lang="fr-FR" b="1" dirty="0"/>
              <a:t>OneToMany</a:t>
            </a:r>
            <a:r>
              <a:rPr lang="fr-FR" dirty="0"/>
              <a:t>.</a:t>
            </a:r>
          </a:p>
          <a:p>
            <a:r>
              <a:rPr lang="fr-FR" dirty="0"/>
              <a:t>La relation </a:t>
            </a:r>
            <a:r>
              <a:rPr lang="fr-FR" b="1" dirty="0"/>
              <a:t>product-order_detail</a:t>
            </a:r>
            <a:r>
              <a:rPr lang="fr-FR" dirty="0"/>
              <a:t>: </a:t>
            </a:r>
            <a:r>
              <a:rPr lang="fr-FR" b="1" dirty="0"/>
              <a:t>OneToMany</a:t>
            </a:r>
            <a:r>
              <a:rPr lang="fr-FR" dirty="0"/>
              <a:t>.</a:t>
            </a:r>
          </a:p>
        </p:txBody>
      </p:sp>
      <p:pic>
        <p:nvPicPr>
          <p:cNvPr id="27" name="Рисунок 26">
            <a:extLst>
              <a:ext uri="{FF2B5EF4-FFF2-40B4-BE49-F238E27FC236}">
                <a16:creationId xmlns:a16="http://schemas.microsoft.com/office/drawing/2014/main" id="{811A4CF6-D3C0-ED13-73DD-0AB59E7DCF31}"/>
              </a:ext>
            </a:extLst>
          </p:cNvPr>
          <p:cNvPicPr>
            <a:picLocks noChangeAspect="1"/>
          </p:cNvPicPr>
          <p:nvPr/>
        </p:nvPicPr>
        <p:blipFill>
          <a:blip r:embed="rId3"/>
          <a:stretch>
            <a:fillRect/>
          </a:stretch>
        </p:blipFill>
        <p:spPr>
          <a:xfrm>
            <a:off x="490686" y="3829933"/>
            <a:ext cx="3277057" cy="1171739"/>
          </a:xfrm>
          <a:prstGeom prst="rect">
            <a:avLst/>
          </a:prstGeom>
          <a:ln>
            <a:noFill/>
          </a:ln>
          <a:effectLst>
            <a:outerShdw blurRad="190500" algn="tl" rotWithShape="0">
              <a:srgbClr val="000000">
                <a:alpha val="70000"/>
              </a:srgbClr>
            </a:outerShdw>
          </a:effectLst>
        </p:spPr>
      </p:pic>
      <p:sp>
        <p:nvSpPr>
          <p:cNvPr id="32" name="Объект 6">
            <a:extLst>
              <a:ext uri="{FF2B5EF4-FFF2-40B4-BE49-F238E27FC236}">
                <a16:creationId xmlns:a16="http://schemas.microsoft.com/office/drawing/2014/main" id="{FFFF1D8C-C1CF-2374-1BBB-4D66E8DC30F7}"/>
              </a:ext>
            </a:extLst>
          </p:cNvPr>
          <p:cNvSpPr txBox="1">
            <a:spLocks/>
          </p:cNvSpPr>
          <p:nvPr/>
        </p:nvSpPr>
        <p:spPr>
          <a:xfrm>
            <a:off x="490686" y="1470258"/>
            <a:ext cx="11516586" cy="565927"/>
          </a:xfrm>
          <a:prstGeom prst="rect">
            <a:avLst/>
          </a:prstGeo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buFont typeface="Wingdings 3" charset="2"/>
              <a:buNone/>
            </a:pPr>
            <a:r>
              <a:rPr lang="fr-FR" sz="2400" b="1" dirty="0"/>
              <a:t>Les cardinalités :</a:t>
            </a:r>
            <a:endParaRPr lang="fr-FR" dirty="0"/>
          </a:p>
        </p:txBody>
      </p:sp>
      <p:pic>
        <p:nvPicPr>
          <p:cNvPr id="34" name="Рисунок 33">
            <a:extLst>
              <a:ext uri="{FF2B5EF4-FFF2-40B4-BE49-F238E27FC236}">
                <a16:creationId xmlns:a16="http://schemas.microsoft.com/office/drawing/2014/main" id="{44A598A2-DC90-51A9-25EC-5DBA4F6E6A0D}"/>
              </a:ext>
            </a:extLst>
          </p:cNvPr>
          <p:cNvPicPr>
            <a:picLocks noChangeAspect="1"/>
          </p:cNvPicPr>
          <p:nvPr/>
        </p:nvPicPr>
        <p:blipFill>
          <a:blip r:embed="rId4"/>
          <a:stretch>
            <a:fillRect/>
          </a:stretch>
        </p:blipFill>
        <p:spPr>
          <a:xfrm>
            <a:off x="4168955" y="3829933"/>
            <a:ext cx="1714739" cy="2629267"/>
          </a:xfrm>
          <a:prstGeom prst="rect">
            <a:avLst/>
          </a:prstGeom>
          <a:ln>
            <a:noFill/>
          </a:ln>
          <a:effectLst>
            <a:outerShdw blurRad="190500" algn="tl" rotWithShape="0">
              <a:srgbClr val="000000">
                <a:alpha val="70000"/>
              </a:srgbClr>
            </a:outerShdw>
          </a:effectLst>
        </p:spPr>
      </p:pic>
      <p:pic>
        <p:nvPicPr>
          <p:cNvPr id="36" name="Рисунок 35">
            <a:extLst>
              <a:ext uri="{FF2B5EF4-FFF2-40B4-BE49-F238E27FC236}">
                <a16:creationId xmlns:a16="http://schemas.microsoft.com/office/drawing/2014/main" id="{20009D38-C3C4-DC2F-4F34-5419468247C9}"/>
              </a:ext>
            </a:extLst>
          </p:cNvPr>
          <p:cNvPicPr>
            <a:picLocks noChangeAspect="1"/>
          </p:cNvPicPr>
          <p:nvPr/>
        </p:nvPicPr>
        <p:blipFill>
          <a:blip r:embed="rId5"/>
          <a:stretch>
            <a:fillRect/>
          </a:stretch>
        </p:blipFill>
        <p:spPr>
          <a:xfrm>
            <a:off x="490686" y="5290066"/>
            <a:ext cx="3286584" cy="1162212"/>
          </a:xfrm>
          <a:prstGeom prst="rect">
            <a:avLst/>
          </a:prstGeom>
          <a:ln>
            <a:noFill/>
          </a:ln>
          <a:effectLst>
            <a:outerShdw blurRad="190500" algn="tl" rotWithShape="0">
              <a:srgbClr val="000000">
                <a:alpha val="70000"/>
              </a:srgbClr>
            </a:outerShdw>
          </a:effectLst>
        </p:spPr>
      </p:pic>
      <p:pic>
        <p:nvPicPr>
          <p:cNvPr id="38" name="Рисунок 37">
            <a:extLst>
              <a:ext uri="{FF2B5EF4-FFF2-40B4-BE49-F238E27FC236}">
                <a16:creationId xmlns:a16="http://schemas.microsoft.com/office/drawing/2014/main" id="{53749408-A77F-73ED-1161-C524B75CE55D}"/>
              </a:ext>
            </a:extLst>
          </p:cNvPr>
          <p:cNvPicPr>
            <a:picLocks noChangeAspect="1"/>
          </p:cNvPicPr>
          <p:nvPr/>
        </p:nvPicPr>
        <p:blipFill>
          <a:blip r:embed="rId6"/>
          <a:stretch>
            <a:fillRect/>
          </a:stretch>
        </p:blipFill>
        <p:spPr>
          <a:xfrm>
            <a:off x="6308308" y="3829933"/>
            <a:ext cx="3372321" cy="1152686"/>
          </a:xfrm>
          <a:prstGeom prst="rect">
            <a:avLst/>
          </a:prstGeom>
          <a:ln>
            <a:noFill/>
          </a:ln>
          <a:effectLst>
            <a:outerShdw blurRad="190500" algn="tl" rotWithShape="0">
              <a:srgbClr val="000000">
                <a:alpha val="70000"/>
              </a:srgbClr>
            </a:outerShdw>
          </a:effectLst>
        </p:spPr>
      </p:pic>
      <p:pic>
        <p:nvPicPr>
          <p:cNvPr id="40" name="Рисунок 39">
            <a:extLst>
              <a:ext uri="{FF2B5EF4-FFF2-40B4-BE49-F238E27FC236}">
                <a16:creationId xmlns:a16="http://schemas.microsoft.com/office/drawing/2014/main" id="{AF847148-4B32-E2B7-2702-E2290A04531F}"/>
              </a:ext>
            </a:extLst>
          </p:cNvPr>
          <p:cNvPicPr>
            <a:picLocks noChangeAspect="1"/>
          </p:cNvPicPr>
          <p:nvPr/>
        </p:nvPicPr>
        <p:blipFill>
          <a:blip r:embed="rId7"/>
          <a:stretch>
            <a:fillRect/>
          </a:stretch>
        </p:blipFill>
        <p:spPr>
          <a:xfrm>
            <a:off x="6308308" y="5280539"/>
            <a:ext cx="2924583" cy="1171739"/>
          </a:xfrm>
          <a:prstGeom prst="rect">
            <a:avLst/>
          </a:prstGeom>
          <a:ln>
            <a:noFill/>
          </a:ln>
          <a:effectLst>
            <a:outerShdw blurRad="190500" algn="tl" rotWithShape="0">
              <a:srgbClr val="000000">
                <a:alpha val="70000"/>
              </a:srgbClr>
            </a:outerShdw>
          </a:effectLst>
        </p:spPr>
      </p:pic>
      <p:pic>
        <p:nvPicPr>
          <p:cNvPr id="42" name="Рисунок 41">
            <a:extLst>
              <a:ext uri="{FF2B5EF4-FFF2-40B4-BE49-F238E27FC236}">
                <a16:creationId xmlns:a16="http://schemas.microsoft.com/office/drawing/2014/main" id="{446BC559-68D2-64BB-4980-6B404C03461F}"/>
              </a:ext>
            </a:extLst>
          </p:cNvPr>
          <p:cNvPicPr>
            <a:picLocks noChangeAspect="1"/>
          </p:cNvPicPr>
          <p:nvPr/>
        </p:nvPicPr>
        <p:blipFill>
          <a:blip r:embed="rId8"/>
          <a:stretch>
            <a:fillRect/>
          </a:stretch>
        </p:blipFill>
        <p:spPr>
          <a:xfrm>
            <a:off x="10015154" y="3829933"/>
            <a:ext cx="1686160" cy="261021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894315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n°2 : Développer La Partie Back-End</a:t>
            </a:r>
            <a:endParaRPr lang="ru-RU" b="1" dirty="0"/>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28"/>
            <a:ext cx="10924513" cy="56592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Competence n°</a:t>
            </a:r>
            <a:r>
              <a:rPr kumimoji="0" lang="ru-RU"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5</a:t>
            </a: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 : Créer une base de données</a:t>
            </a:r>
          </a:p>
        </p:txBody>
      </p:sp>
      <p:sp>
        <p:nvSpPr>
          <p:cNvPr id="5" name="Объект 6">
            <a:extLst>
              <a:ext uri="{FF2B5EF4-FFF2-40B4-BE49-F238E27FC236}">
                <a16:creationId xmlns:a16="http://schemas.microsoft.com/office/drawing/2014/main" id="{8548E6D0-411F-3517-FDA2-CFA9D1E08838}"/>
              </a:ext>
            </a:extLst>
          </p:cNvPr>
          <p:cNvSpPr>
            <a:spLocks noGrp="1"/>
          </p:cNvSpPr>
          <p:nvPr>
            <p:ph idx="1"/>
          </p:nvPr>
        </p:nvSpPr>
        <p:spPr>
          <a:xfrm>
            <a:off x="490686" y="1552756"/>
            <a:ext cx="5731510" cy="3209026"/>
          </a:xfr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a:normAutofit/>
          </a:bodyPr>
          <a:lstStyle/>
          <a:p>
            <a:pPr marL="0" indent="0">
              <a:buNone/>
            </a:pPr>
            <a:r>
              <a:rPr lang="fr-FR" sz="2400" b="1" dirty="0"/>
              <a:t>WAMP et phpMyAdmin:</a:t>
            </a:r>
          </a:p>
          <a:p>
            <a:r>
              <a:rPr lang="fr-FR" b="1" dirty="0"/>
              <a:t>WAMP</a:t>
            </a:r>
            <a:r>
              <a:rPr lang="fr-FR" dirty="0"/>
              <a:t> signifie "</a:t>
            </a:r>
            <a:r>
              <a:rPr lang="fr-FR" b="1" dirty="0"/>
              <a:t>Windows, Apache, MySQL et PHP</a:t>
            </a:r>
            <a:r>
              <a:rPr lang="fr-FR" dirty="0"/>
              <a:t>". C'est un ensemble de logiciels open-source populaire utilisé pour le développement web sur les systèmes d'exploitation Windows.</a:t>
            </a:r>
          </a:p>
          <a:p>
            <a:r>
              <a:rPr lang="fr-FR" b="1" dirty="0"/>
              <a:t>phpMyAdmin</a:t>
            </a:r>
            <a:r>
              <a:rPr lang="fr-FR" dirty="0"/>
              <a:t> est une application Web gratuite et open source conçue pour gérer les bases de données </a:t>
            </a:r>
            <a:r>
              <a:rPr lang="fr-FR" b="1" dirty="0"/>
              <a:t>MySQL</a:t>
            </a:r>
            <a:r>
              <a:rPr lang="fr-FR" dirty="0"/>
              <a:t> via une interface Web.</a:t>
            </a:r>
          </a:p>
        </p:txBody>
      </p:sp>
      <p:pic>
        <p:nvPicPr>
          <p:cNvPr id="6" name="Рисунок 5" descr="Изображение выглядит как диаграмма&#10;&#10;Автоматически созданное описание">
            <a:extLst>
              <a:ext uri="{FF2B5EF4-FFF2-40B4-BE49-F238E27FC236}">
                <a16:creationId xmlns:a16="http://schemas.microsoft.com/office/drawing/2014/main" id="{C5EA090F-7253-77A9-2C91-A87CFB70FDC6}"/>
              </a:ext>
            </a:extLst>
          </p:cNvPr>
          <p:cNvPicPr>
            <a:picLocks noChangeAspect="1"/>
          </p:cNvPicPr>
          <p:nvPr/>
        </p:nvPicPr>
        <p:blipFill>
          <a:blip r:embed="rId3"/>
          <a:stretch>
            <a:fillRect/>
          </a:stretch>
        </p:blipFill>
        <p:spPr>
          <a:xfrm>
            <a:off x="490686" y="4953821"/>
            <a:ext cx="5731510" cy="1601470"/>
          </a:xfrm>
          <a:prstGeom prst="rect">
            <a:avLst/>
          </a:prstGeom>
          <a:ln>
            <a:noFill/>
          </a:ln>
          <a:effectLst>
            <a:outerShdw blurRad="190500" algn="tl" rotWithShape="0">
              <a:srgbClr val="000000">
                <a:alpha val="70000"/>
              </a:srgbClr>
            </a:outerShdw>
          </a:effectLst>
        </p:spPr>
      </p:pic>
      <p:pic>
        <p:nvPicPr>
          <p:cNvPr id="7" name="Рисунок 6">
            <a:extLst>
              <a:ext uri="{FF2B5EF4-FFF2-40B4-BE49-F238E27FC236}">
                <a16:creationId xmlns:a16="http://schemas.microsoft.com/office/drawing/2014/main" id="{46540ABF-0330-42DD-1CF5-8851C1292043}"/>
              </a:ext>
            </a:extLst>
          </p:cNvPr>
          <p:cNvPicPr>
            <a:picLocks noChangeAspect="1"/>
          </p:cNvPicPr>
          <p:nvPr/>
        </p:nvPicPr>
        <p:blipFill>
          <a:blip r:embed="rId4"/>
          <a:stretch>
            <a:fillRect/>
          </a:stretch>
        </p:blipFill>
        <p:spPr>
          <a:xfrm>
            <a:off x="6323588" y="1351413"/>
            <a:ext cx="4209266" cy="2254607"/>
          </a:xfrm>
          <a:prstGeom prst="rect">
            <a:avLst/>
          </a:prstGeom>
        </p:spPr>
      </p:pic>
      <p:pic>
        <p:nvPicPr>
          <p:cNvPr id="8" name="Рисунок 7" descr="Изображение выглядит как текст&#10;&#10;Автоматически созданное описание">
            <a:extLst>
              <a:ext uri="{FF2B5EF4-FFF2-40B4-BE49-F238E27FC236}">
                <a16:creationId xmlns:a16="http://schemas.microsoft.com/office/drawing/2014/main" id="{FC90E50D-608B-52BC-ECCE-FE71FC085BAE}"/>
              </a:ext>
            </a:extLst>
          </p:cNvPr>
          <p:cNvPicPr>
            <a:picLocks noChangeAspect="1"/>
          </p:cNvPicPr>
          <p:nvPr/>
        </p:nvPicPr>
        <p:blipFill>
          <a:blip r:embed="rId5"/>
          <a:stretch>
            <a:fillRect/>
          </a:stretch>
        </p:blipFill>
        <p:spPr>
          <a:xfrm>
            <a:off x="6506563" y="3630450"/>
            <a:ext cx="4371975" cy="299148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87098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n°2 : Développer La Partie Back-End</a:t>
            </a:r>
            <a:endParaRPr lang="ru-RU" b="1" dirty="0"/>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28"/>
            <a:ext cx="10924513" cy="565927"/>
          </a:xfrm>
          <a:prstGeom prst="rect">
            <a:avLst/>
          </a:prstGeom>
        </p:spPr>
        <p:txBody>
          <a:bodyPr vert="horz" lIns="91440" tIns="45720" rIns="91440" bIns="45720" rtlCol="0" anchor="t">
            <a:normAutofit fontScale="85000" lnSpcReduction="1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Competences n°6 : Développer les composants d’accès aux données</a:t>
            </a:r>
          </a:p>
        </p:txBody>
      </p:sp>
      <p:sp>
        <p:nvSpPr>
          <p:cNvPr id="11" name="Объект 6">
            <a:extLst>
              <a:ext uri="{FF2B5EF4-FFF2-40B4-BE49-F238E27FC236}">
                <a16:creationId xmlns:a16="http://schemas.microsoft.com/office/drawing/2014/main" id="{FB939E30-D00B-436E-4040-BA2C6C2BC236}"/>
              </a:ext>
            </a:extLst>
          </p:cNvPr>
          <p:cNvSpPr>
            <a:spLocks noGrp="1"/>
          </p:cNvSpPr>
          <p:nvPr>
            <p:ph idx="1"/>
          </p:nvPr>
        </p:nvSpPr>
        <p:spPr>
          <a:xfrm>
            <a:off x="490686" y="1552754"/>
            <a:ext cx="4685163" cy="4647619"/>
          </a:xfr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a:normAutofit/>
          </a:bodyPr>
          <a:lstStyle/>
          <a:p>
            <a:pPr marL="0" indent="0">
              <a:buNone/>
            </a:pPr>
            <a:r>
              <a:rPr lang="fr-FR" sz="2400" b="1" dirty="0"/>
              <a:t>Modèle MVC:</a:t>
            </a:r>
          </a:p>
          <a:p>
            <a:pPr marL="0" indent="0">
              <a:buNone/>
            </a:pPr>
            <a:r>
              <a:rPr lang="fr-FR" dirty="0"/>
              <a:t>Symfony 6 prend également en charge l'approche architecturale </a:t>
            </a:r>
            <a:r>
              <a:rPr lang="fr-FR" b="1" dirty="0"/>
              <a:t>Modèle-Vue-Contrôleur</a:t>
            </a:r>
            <a:r>
              <a:rPr lang="fr-FR" dirty="0"/>
              <a:t> (</a:t>
            </a:r>
            <a:r>
              <a:rPr lang="fr-FR" b="1" dirty="0"/>
              <a:t>MVC</a:t>
            </a:r>
            <a:r>
              <a:rPr lang="fr-FR" dirty="0"/>
              <a:t>) et repose sur les principes de la programmation orientée objet (</a:t>
            </a:r>
            <a:r>
              <a:rPr lang="fr-FR" b="1" dirty="0"/>
              <a:t>POO</a:t>
            </a:r>
            <a:r>
              <a:rPr lang="fr-FR" dirty="0"/>
              <a:t>).</a:t>
            </a:r>
            <a:endParaRPr lang="ru-RU" dirty="0"/>
          </a:p>
          <a:p>
            <a:r>
              <a:rPr lang="fr-FR" dirty="0"/>
              <a:t>Le </a:t>
            </a:r>
            <a:r>
              <a:rPr lang="fr-FR" b="1" dirty="0"/>
              <a:t>Modèle</a:t>
            </a:r>
            <a:r>
              <a:rPr lang="fr-FR" dirty="0"/>
              <a:t> gère les données et la logique de l'application</a:t>
            </a:r>
          </a:p>
          <a:p>
            <a:r>
              <a:rPr lang="fr-FR" dirty="0"/>
              <a:t>La </a:t>
            </a:r>
            <a:r>
              <a:rPr lang="fr-FR" b="1" dirty="0"/>
              <a:t>Vue</a:t>
            </a:r>
            <a:r>
              <a:rPr lang="fr-FR" dirty="0"/>
              <a:t> gère l'affichage des données à l'utilisateur</a:t>
            </a:r>
          </a:p>
          <a:p>
            <a:r>
              <a:rPr lang="fr-FR" dirty="0"/>
              <a:t>Le </a:t>
            </a:r>
            <a:r>
              <a:rPr lang="fr-FR" b="1" dirty="0"/>
              <a:t>Contrôleur</a:t>
            </a:r>
            <a:r>
              <a:rPr lang="fr-FR" dirty="0"/>
              <a:t> gère le flux de données entre le modèle et la vue ainsi que le traitement des entrées utilisateur</a:t>
            </a:r>
          </a:p>
        </p:txBody>
      </p:sp>
      <p:pic>
        <p:nvPicPr>
          <p:cNvPr id="8" name="Рисунок 7">
            <a:extLst>
              <a:ext uri="{FF2B5EF4-FFF2-40B4-BE49-F238E27FC236}">
                <a16:creationId xmlns:a16="http://schemas.microsoft.com/office/drawing/2014/main" id="{AD52B84E-5EE8-1629-A2F3-2231935F86F1}"/>
              </a:ext>
            </a:extLst>
          </p:cNvPr>
          <p:cNvPicPr>
            <a:picLocks noChangeAspect="1"/>
          </p:cNvPicPr>
          <p:nvPr/>
        </p:nvPicPr>
        <p:blipFill>
          <a:blip r:embed="rId3"/>
          <a:stretch>
            <a:fillRect/>
          </a:stretch>
        </p:blipFill>
        <p:spPr>
          <a:xfrm>
            <a:off x="5577304" y="1552754"/>
            <a:ext cx="5980952" cy="464761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85385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n°2 : Développer La Partie Back-End</a:t>
            </a:r>
            <a:endParaRPr lang="ru-RU" b="1" dirty="0"/>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28"/>
            <a:ext cx="10924513" cy="565927"/>
          </a:xfrm>
          <a:prstGeom prst="rect">
            <a:avLst/>
          </a:prstGeom>
        </p:spPr>
        <p:txBody>
          <a:bodyPr vert="horz" lIns="91440" tIns="45720" rIns="91440" bIns="45720" rtlCol="0" anchor="t">
            <a:normAutofit fontScale="85000" lnSpcReduction="1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Competences n°6 : Développer les composants d’accès aux données</a:t>
            </a:r>
          </a:p>
        </p:txBody>
      </p:sp>
      <p:sp>
        <p:nvSpPr>
          <p:cNvPr id="11" name="Объект 6">
            <a:extLst>
              <a:ext uri="{FF2B5EF4-FFF2-40B4-BE49-F238E27FC236}">
                <a16:creationId xmlns:a16="http://schemas.microsoft.com/office/drawing/2014/main" id="{FB939E30-D00B-436E-4040-BA2C6C2BC236}"/>
              </a:ext>
            </a:extLst>
          </p:cNvPr>
          <p:cNvSpPr>
            <a:spLocks noGrp="1"/>
          </p:cNvSpPr>
          <p:nvPr>
            <p:ph idx="1"/>
          </p:nvPr>
        </p:nvSpPr>
        <p:spPr>
          <a:xfrm>
            <a:off x="490686" y="1552755"/>
            <a:ext cx="4685163" cy="1847590"/>
          </a:xfr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a:normAutofit/>
          </a:bodyPr>
          <a:lstStyle/>
          <a:p>
            <a:pPr marL="0" indent="0">
              <a:buNone/>
            </a:pPr>
            <a:r>
              <a:rPr lang="fr-FR" sz="2400" b="1" dirty="0"/>
              <a:t>L’ORM Doctrine :</a:t>
            </a:r>
          </a:p>
          <a:p>
            <a:r>
              <a:rPr lang="fr-FR" dirty="0"/>
              <a:t>L’</a:t>
            </a:r>
            <a:r>
              <a:rPr lang="fr-FR" b="1" dirty="0"/>
              <a:t>ORM</a:t>
            </a:r>
            <a:r>
              <a:rPr lang="fr-FR" dirty="0"/>
              <a:t> est une classe qui permet de manipuler les tables d’une base de données comme des objets (</a:t>
            </a:r>
            <a:r>
              <a:rPr lang="fr-FR" b="1" dirty="0"/>
              <a:t>Entities</a:t>
            </a:r>
            <a:r>
              <a:rPr lang="fr-FR" dirty="0"/>
              <a:t>) et leurs relations. </a:t>
            </a:r>
          </a:p>
        </p:txBody>
      </p:sp>
      <p:pic>
        <p:nvPicPr>
          <p:cNvPr id="12" name="Рисунок 11">
            <a:extLst>
              <a:ext uri="{FF2B5EF4-FFF2-40B4-BE49-F238E27FC236}">
                <a16:creationId xmlns:a16="http://schemas.microsoft.com/office/drawing/2014/main" id="{6E81B7F4-E0BB-F88F-CBC8-636CC01207A9}"/>
              </a:ext>
            </a:extLst>
          </p:cNvPr>
          <p:cNvPicPr>
            <a:picLocks noChangeAspect="1"/>
          </p:cNvPicPr>
          <p:nvPr/>
        </p:nvPicPr>
        <p:blipFill>
          <a:blip r:embed="rId3"/>
          <a:stretch>
            <a:fillRect/>
          </a:stretch>
        </p:blipFill>
        <p:spPr>
          <a:xfrm>
            <a:off x="895237" y="3658047"/>
            <a:ext cx="4009395" cy="3004988"/>
          </a:xfrm>
          <a:prstGeom prst="rect">
            <a:avLst/>
          </a:prstGeom>
          <a:ln>
            <a:noFill/>
          </a:ln>
          <a:effectLst>
            <a:outerShdw blurRad="190500" algn="tl" rotWithShape="0">
              <a:srgbClr val="000000">
                <a:alpha val="70000"/>
              </a:srgbClr>
            </a:outerShdw>
          </a:effectLst>
        </p:spPr>
      </p:pic>
      <p:sp>
        <p:nvSpPr>
          <p:cNvPr id="13" name="Объект 6">
            <a:extLst>
              <a:ext uri="{FF2B5EF4-FFF2-40B4-BE49-F238E27FC236}">
                <a16:creationId xmlns:a16="http://schemas.microsoft.com/office/drawing/2014/main" id="{5E204470-A519-E509-ECAA-882D069E813B}"/>
              </a:ext>
            </a:extLst>
          </p:cNvPr>
          <p:cNvSpPr txBox="1">
            <a:spLocks/>
          </p:cNvSpPr>
          <p:nvPr/>
        </p:nvSpPr>
        <p:spPr>
          <a:xfrm>
            <a:off x="5318905" y="1552754"/>
            <a:ext cx="6434905" cy="2677949"/>
          </a:xfrm>
          <a:prstGeom prst="rect">
            <a:avLst/>
          </a:prstGeo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fr-FR" sz="2400" b="1" dirty="0"/>
              <a:t>.env et creation de bdd:</a:t>
            </a:r>
          </a:p>
          <a:p>
            <a:r>
              <a:rPr lang="fr-FR" dirty="0"/>
              <a:t>je modifie </a:t>
            </a:r>
            <a:r>
              <a:rPr lang="fr-FR" b="1" dirty="0"/>
              <a:t>.env </a:t>
            </a:r>
            <a:r>
              <a:rPr lang="fr-FR" dirty="0"/>
              <a:t>en y ajoutant le nom de ma base de données ( </a:t>
            </a:r>
            <a:r>
              <a:rPr lang="fr-FR" b="1" i="1" dirty="0"/>
              <a:t>floreil-sf6</a:t>
            </a:r>
            <a:r>
              <a:rPr lang="fr-FR" dirty="0"/>
              <a:t> ) et en vérifiant le port du serveur </a:t>
            </a:r>
            <a:r>
              <a:rPr lang="fr-FR" b="1" dirty="0"/>
              <a:t>MySQL</a:t>
            </a:r>
            <a:r>
              <a:rPr lang="fr-FR" dirty="0"/>
              <a:t> qui est le </a:t>
            </a:r>
            <a:r>
              <a:rPr lang="fr-FR" b="1" i="1" dirty="0"/>
              <a:t>3306</a:t>
            </a:r>
            <a:r>
              <a:rPr lang="fr-FR" dirty="0"/>
              <a:t> ainsi que le nom d’utilisateur de la machine et le mot de passe.</a:t>
            </a:r>
          </a:p>
          <a:p>
            <a:r>
              <a:rPr lang="fr-FR" dirty="0"/>
              <a:t>On peut </a:t>
            </a:r>
            <a:r>
              <a:rPr lang="fr-FR" b="1" dirty="0"/>
              <a:t>créer la bdd </a:t>
            </a:r>
            <a:r>
              <a:rPr lang="fr-FR" dirty="0"/>
              <a:t>avec la commande de Symofony: </a:t>
            </a:r>
          </a:p>
          <a:p>
            <a:pPr marL="0" indent="0">
              <a:buNone/>
            </a:pPr>
            <a:r>
              <a:rPr lang="fr-FR" dirty="0"/>
              <a:t>	</a:t>
            </a:r>
            <a:r>
              <a:rPr lang="fr-FR" b="1" i="1" dirty="0"/>
              <a:t>symfony console doctrine:database:create</a:t>
            </a:r>
            <a:endParaRPr lang="fr-FR" dirty="0"/>
          </a:p>
        </p:txBody>
      </p:sp>
      <p:pic>
        <p:nvPicPr>
          <p:cNvPr id="15" name="Рисунок 14">
            <a:extLst>
              <a:ext uri="{FF2B5EF4-FFF2-40B4-BE49-F238E27FC236}">
                <a16:creationId xmlns:a16="http://schemas.microsoft.com/office/drawing/2014/main" id="{C4408B99-CA44-2DDE-7AE6-57E8C3E459D5}"/>
              </a:ext>
            </a:extLst>
          </p:cNvPr>
          <p:cNvPicPr>
            <a:picLocks noChangeAspect="1"/>
          </p:cNvPicPr>
          <p:nvPr/>
        </p:nvPicPr>
        <p:blipFill>
          <a:blip r:embed="rId4"/>
          <a:stretch>
            <a:fillRect/>
          </a:stretch>
        </p:blipFill>
        <p:spPr>
          <a:xfrm>
            <a:off x="5175849" y="4744364"/>
            <a:ext cx="6120914" cy="1121761"/>
          </a:xfrm>
          <a:prstGeom prst="rect">
            <a:avLst/>
          </a:prstGeom>
        </p:spPr>
      </p:pic>
    </p:spTree>
    <p:extLst>
      <p:ext uri="{BB962C8B-B14F-4D97-AF65-F5344CB8AC3E}">
        <p14:creationId xmlns:p14="http://schemas.microsoft.com/office/powerpoint/2010/main" val="2083591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n°1 : Développer La Partie Front-End</a:t>
            </a:r>
            <a:endParaRPr lang="ru-RU" b="1" dirty="0"/>
          </a:p>
        </p:txBody>
      </p:sp>
      <p:sp>
        <p:nvSpPr>
          <p:cNvPr id="7" name="Объект 6">
            <a:extLst>
              <a:ext uri="{FF2B5EF4-FFF2-40B4-BE49-F238E27FC236}">
                <a16:creationId xmlns:a16="http://schemas.microsoft.com/office/drawing/2014/main" id="{85782752-817E-D26B-EB47-53E3CA8BBB89}"/>
              </a:ext>
            </a:extLst>
          </p:cNvPr>
          <p:cNvSpPr>
            <a:spLocks noGrp="1"/>
          </p:cNvSpPr>
          <p:nvPr>
            <p:ph idx="1"/>
          </p:nvPr>
        </p:nvSpPr>
        <p:spPr>
          <a:xfrm>
            <a:off x="633742" y="2218725"/>
            <a:ext cx="4626320" cy="1758053"/>
          </a:xfr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a:normAutofit fontScale="92500" lnSpcReduction="20000"/>
          </a:bodyPr>
          <a:lstStyle/>
          <a:p>
            <a:pPr marL="0" indent="0">
              <a:buNone/>
            </a:pPr>
            <a:r>
              <a:rPr lang="fr-FR" sz="2400" b="1" dirty="0"/>
              <a:t>Le logo et la typographie :</a:t>
            </a:r>
          </a:p>
          <a:p>
            <a:r>
              <a:rPr lang="fr-FR" dirty="0"/>
              <a:t>Création du Logo avec le logiciel </a:t>
            </a:r>
            <a:r>
              <a:rPr lang="fr-FR" b="1" dirty="0"/>
              <a:t>InkScape</a:t>
            </a:r>
            <a:r>
              <a:rPr lang="fr-FR" dirty="0"/>
              <a:t>.</a:t>
            </a:r>
          </a:p>
          <a:p>
            <a:r>
              <a:rPr lang="fr-FR" dirty="0"/>
              <a:t>J'ai choisi la police </a:t>
            </a:r>
            <a:r>
              <a:rPr lang="fr-FR" b="1" dirty="0"/>
              <a:t>Roboto</a:t>
            </a:r>
            <a:r>
              <a:rPr lang="fr-FR" dirty="0"/>
              <a:t> en raison de son design qui convient à mon projet.</a:t>
            </a:r>
          </a:p>
          <a:p>
            <a:pPr marL="0" indent="0">
              <a:buNone/>
            </a:pPr>
            <a:endParaRPr lang="ru-RU" dirty="0"/>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28"/>
            <a:ext cx="10924513" cy="684119"/>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2800" b="1" dirty="0"/>
              <a:t>Competence n°1 : Maquetter une application</a:t>
            </a:r>
            <a:endParaRPr lang="ru-RU" sz="2800" b="1" dirty="0"/>
          </a:p>
        </p:txBody>
      </p:sp>
      <p:pic>
        <p:nvPicPr>
          <p:cNvPr id="14" name="Рисунок 13" descr="Изображение выглядит как Шрифт, Графика, графический дизайн, снимок экрана&#10;&#10;Автоматически созданное описание">
            <a:extLst>
              <a:ext uri="{FF2B5EF4-FFF2-40B4-BE49-F238E27FC236}">
                <a16:creationId xmlns:a16="http://schemas.microsoft.com/office/drawing/2014/main" id="{EB155B78-0E0B-5300-ABAB-620921F6DAB7}"/>
              </a:ext>
            </a:extLst>
          </p:cNvPr>
          <p:cNvPicPr>
            <a:picLocks noChangeAspect="1"/>
          </p:cNvPicPr>
          <p:nvPr/>
        </p:nvPicPr>
        <p:blipFill>
          <a:blip r:embed="rId2"/>
          <a:stretch>
            <a:fillRect/>
          </a:stretch>
        </p:blipFill>
        <p:spPr>
          <a:xfrm>
            <a:off x="633742" y="4524556"/>
            <a:ext cx="4505954" cy="1409897"/>
          </a:xfrm>
          <a:prstGeom prst="rect">
            <a:avLst/>
          </a:prstGeom>
        </p:spPr>
      </p:pic>
      <p:pic>
        <p:nvPicPr>
          <p:cNvPr id="15" name="Рисунок 14">
            <a:extLst>
              <a:ext uri="{FF2B5EF4-FFF2-40B4-BE49-F238E27FC236}">
                <a16:creationId xmlns:a16="http://schemas.microsoft.com/office/drawing/2014/main" id="{51031CA5-61B6-4596-8C2C-EFCBADF6ACB7}"/>
              </a:ext>
            </a:extLst>
          </p:cNvPr>
          <p:cNvPicPr>
            <a:picLocks noChangeAspect="1"/>
          </p:cNvPicPr>
          <p:nvPr/>
        </p:nvPicPr>
        <p:blipFill>
          <a:blip r:embed="rId3"/>
          <a:stretch>
            <a:fillRect/>
          </a:stretch>
        </p:blipFill>
        <p:spPr>
          <a:xfrm>
            <a:off x="6931939" y="1670946"/>
            <a:ext cx="4056331" cy="5187053"/>
          </a:xfrm>
          <a:prstGeom prst="rect">
            <a:avLst/>
          </a:prstGeom>
        </p:spPr>
      </p:pic>
    </p:spTree>
    <p:extLst>
      <p:ext uri="{BB962C8B-B14F-4D97-AF65-F5344CB8AC3E}">
        <p14:creationId xmlns:p14="http://schemas.microsoft.com/office/powerpoint/2010/main" val="41908324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n°2 : Développer La Partie Back-End</a:t>
            </a:r>
            <a:endParaRPr lang="ru-RU" b="1" dirty="0"/>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28"/>
            <a:ext cx="10924513" cy="565927"/>
          </a:xfrm>
          <a:prstGeom prst="rect">
            <a:avLst/>
          </a:prstGeom>
        </p:spPr>
        <p:txBody>
          <a:bodyPr vert="horz" lIns="91440" tIns="45720" rIns="91440" bIns="45720" rtlCol="0" anchor="t">
            <a:normAutofit fontScale="85000" lnSpcReduction="1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Competences n°6 : Développer les composants d’accès aux données</a:t>
            </a:r>
          </a:p>
        </p:txBody>
      </p:sp>
      <p:sp>
        <p:nvSpPr>
          <p:cNvPr id="11" name="Объект 6">
            <a:extLst>
              <a:ext uri="{FF2B5EF4-FFF2-40B4-BE49-F238E27FC236}">
                <a16:creationId xmlns:a16="http://schemas.microsoft.com/office/drawing/2014/main" id="{70D830EA-DED0-FB70-F04A-83B22343FE9B}"/>
              </a:ext>
            </a:extLst>
          </p:cNvPr>
          <p:cNvSpPr>
            <a:spLocks noGrp="1"/>
          </p:cNvSpPr>
          <p:nvPr>
            <p:ph idx="1"/>
          </p:nvPr>
        </p:nvSpPr>
        <p:spPr>
          <a:xfrm>
            <a:off x="490686" y="1552752"/>
            <a:ext cx="4685163" cy="5218984"/>
          </a:xfr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a:normAutofit/>
          </a:bodyPr>
          <a:lstStyle/>
          <a:p>
            <a:pPr marL="0" indent="0">
              <a:buNone/>
            </a:pPr>
            <a:r>
              <a:rPr lang="fr-FR" sz="2400" b="1" dirty="0"/>
              <a:t>Les Entités:</a:t>
            </a:r>
          </a:p>
          <a:p>
            <a:r>
              <a:rPr lang="fr-FR" b="1" dirty="0"/>
              <a:t>Entity</a:t>
            </a:r>
            <a:r>
              <a:rPr lang="fr-FR" dirty="0"/>
              <a:t> est une classe </a:t>
            </a:r>
            <a:r>
              <a:rPr lang="fr-FR" b="1" dirty="0"/>
              <a:t>PHP</a:t>
            </a:r>
            <a:r>
              <a:rPr lang="fr-FR" dirty="0"/>
              <a:t> utilisée pour représenter une table de base de données et fournir un accès aux données stockées dans cette table. Il s'agit d'une abstraction des données stockées dans la base de données et peut être utilisé avec </a:t>
            </a:r>
            <a:r>
              <a:rPr lang="fr-FR" b="1" dirty="0"/>
              <a:t>l'ORM Doctrine </a:t>
            </a:r>
            <a:r>
              <a:rPr lang="fr-FR" dirty="0"/>
              <a:t>pour effectuer des opérations de lecture et d'écriture dans la base de données. </a:t>
            </a:r>
            <a:endParaRPr lang="ru-RU" dirty="0"/>
          </a:p>
          <a:p>
            <a:r>
              <a:rPr lang="fr-FR" dirty="0"/>
              <a:t>Pour créer  l’Entity on peut effectuer une commande :</a:t>
            </a:r>
          </a:p>
          <a:p>
            <a:pPr marL="0" indent="0">
              <a:buNone/>
            </a:pPr>
            <a:r>
              <a:rPr lang="fr-FR" b="1" i="1" dirty="0"/>
              <a:t>symfony console make:entity </a:t>
            </a:r>
            <a:r>
              <a:rPr lang="en-US" b="1" i="1" dirty="0"/>
              <a:t>&lt;Nom&gt;</a:t>
            </a:r>
          </a:p>
          <a:p>
            <a:r>
              <a:rPr lang="fr-FR" dirty="0"/>
              <a:t>Ou on peut définir tous les attributs de l’Entity</a:t>
            </a:r>
          </a:p>
          <a:p>
            <a:endParaRPr lang="fr-FR" dirty="0"/>
          </a:p>
          <a:p>
            <a:endParaRPr lang="fr-FR" dirty="0"/>
          </a:p>
          <a:p>
            <a:pPr marL="0" indent="0">
              <a:buNone/>
            </a:pPr>
            <a:endParaRPr lang="en-US" b="1" i="1" dirty="0"/>
          </a:p>
        </p:txBody>
      </p:sp>
      <p:pic>
        <p:nvPicPr>
          <p:cNvPr id="13" name="Рисунок 12">
            <a:extLst>
              <a:ext uri="{FF2B5EF4-FFF2-40B4-BE49-F238E27FC236}">
                <a16:creationId xmlns:a16="http://schemas.microsoft.com/office/drawing/2014/main" id="{F8C365BB-5E4F-39DF-1A28-10FDF5BCA1AD}"/>
              </a:ext>
            </a:extLst>
          </p:cNvPr>
          <p:cNvPicPr>
            <a:picLocks noChangeAspect="1"/>
          </p:cNvPicPr>
          <p:nvPr/>
        </p:nvPicPr>
        <p:blipFill>
          <a:blip r:embed="rId2"/>
          <a:stretch>
            <a:fillRect/>
          </a:stretch>
        </p:blipFill>
        <p:spPr>
          <a:xfrm>
            <a:off x="5318905" y="1552753"/>
            <a:ext cx="6582969" cy="283890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12427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n°2 : Développer La Partie Back-End</a:t>
            </a:r>
            <a:endParaRPr lang="ru-RU" b="1" dirty="0"/>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28"/>
            <a:ext cx="10924513" cy="565927"/>
          </a:xfrm>
          <a:prstGeom prst="rect">
            <a:avLst/>
          </a:prstGeom>
        </p:spPr>
        <p:txBody>
          <a:bodyPr vert="horz" lIns="91440" tIns="45720" rIns="91440" bIns="45720" rtlCol="0" anchor="t">
            <a:normAutofit fontScale="85000" lnSpcReduction="1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Competences n°6 : Développer les composants d’accès aux données</a:t>
            </a:r>
          </a:p>
        </p:txBody>
      </p:sp>
      <p:sp>
        <p:nvSpPr>
          <p:cNvPr id="11" name="Объект 6">
            <a:extLst>
              <a:ext uri="{FF2B5EF4-FFF2-40B4-BE49-F238E27FC236}">
                <a16:creationId xmlns:a16="http://schemas.microsoft.com/office/drawing/2014/main" id="{70D830EA-DED0-FB70-F04A-83B22343FE9B}"/>
              </a:ext>
            </a:extLst>
          </p:cNvPr>
          <p:cNvSpPr>
            <a:spLocks noGrp="1"/>
          </p:cNvSpPr>
          <p:nvPr>
            <p:ph idx="1"/>
          </p:nvPr>
        </p:nvSpPr>
        <p:spPr>
          <a:xfrm>
            <a:off x="490686" y="1552753"/>
            <a:ext cx="11067569" cy="565927"/>
          </a:xfr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a:normAutofit/>
          </a:bodyPr>
          <a:lstStyle/>
          <a:p>
            <a:pPr marL="0" indent="0" algn="ctr">
              <a:buNone/>
            </a:pPr>
            <a:r>
              <a:rPr lang="fr-FR" sz="2400" b="1" dirty="0"/>
              <a:t>Entity et Repository « User » :</a:t>
            </a:r>
          </a:p>
        </p:txBody>
      </p:sp>
      <p:pic>
        <p:nvPicPr>
          <p:cNvPr id="4" name="Рисунок 3">
            <a:extLst>
              <a:ext uri="{FF2B5EF4-FFF2-40B4-BE49-F238E27FC236}">
                <a16:creationId xmlns:a16="http://schemas.microsoft.com/office/drawing/2014/main" id="{E4A7E92F-8106-62FE-BC71-64062E382F46}"/>
              </a:ext>
            </a:extLst>
          </p:cNvPr>
          <p:cNvPicPr>
            <a:picLocks noChangeAspect="1"/>
          </p:cNvPicPr>
          <p:nvPr/>
        </p:nvPicPr>
        <p:blipFill>
          <a:blip r:embed="rId2"/>
          <a:stretch>
            <a:fillRect/>
          </a:stretch>
        </p:blipFill>
        <p:spPr>
          <a:xfrm>
            <a:off x="3541559" y="2318182"/>
            <a:ext cx="3578782" cy="3349373"/>
          </a:xfrm>
          <a:prstGeom prst="rect">
            <a:avLst/>
          </a:prstGeom>
          <a:ln>
            <a:noFill/>
          </a:ln>
          <a:effectLst>
            <a:outerShdw blurRad="190500" algn="tl" rotWithShape="0">
              <a:srgbClr val="000000">
                <a:alpha val="70000"/>
              </a:srgbClr>
            </a:outerShdw>
          </a:effectLst>
        </p:spPr>
      </p:pic>
      <p:pic>
        <p:nvPicPr>
          <p:cNvPr id="6" name="Рисунок 5">
            <a:extLst>
              <a:ext uri="{FF2B5EF4-FFF2-40B4-BE49-F238E27FC236}">
                <a16:creationId xmlns:a16="http://schemas.microsoft.com/office/drawing/2014/main" id="{46ECB8ED-C9FA-1411-DF0C-88AAA2B365C4}"/>
              </a:ext>
            </a:extLst>
          </p:cNvPr>
          <p:cNvPicPr>
            <a:picLocks noChangeAspect="1"/>
          </p:cNvPicPr>
          <p:nvPr/>
        </p:nvPicPr>
        <p:blipFill>
          <a:blip r:embed="rId3"/>
          <a:stretch>
            <a:fillRect/>
          </a:stretch>
        </p:blipFill>
        <p:spPr>
          <a:xfrm>
            <a:off x="7337837" y="2318182"/>
            <a:ext cx="4220418" cy="3349373"/>
          </a:xfrm>
          <a:prstGeom prst="rect">
            <a:avLst/>
          </a:prstGeom>
          <a:ln>
            <a:noFill/>
          </a:ln>
          <a:effectLst>
            <a:outerShdw blurRad="190500" algn="tl" rotWithShape="0">
              <a:srgbClr val="000000">
                <a:alpha val="70000"/>
              </a:srgbClr>
            </a:outerShdw>
          </a:effectLst>
        </p:spPr>
      </p:pic>
      <p:sp>
        <p:nvSpPr>
          <p:cNvPr id="8" name="Объект 6">
            <a:extLst>
              <a:ext uri="{FF2B5EF4-FFF2-40B4-BE49-F238E27FC236}">
                <a16:creationId xmlns:a16="http://schemas.microsoft.com/office/drawing/2014/main" id="{F768A646-9627-98D4-8C6C-42D001B3D83F}"/>
              </a:ext>
            </a:extLst>
          </p:cNvPr>
          <p:cNvSpPr txBox="1">
            <a:spLocks/>
          </p:cNvSpPr>
          <p:nvPr/>
        </p:nvSpPr>
        <p:spPr>
          <a:xfrm>
            <a:off x="490686" y="2318182"/>
            <a:ext cx="2833377" cy="4237109"/>
          </a:xfrm>
          <a:prstGeom prst="rect">
            <a:avLst/>
          </a:prstGeo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fr-FR" sz="2400" b="1" dirty="0"/>
              <a:t>Repository :</a:t>
            </a:r>
          </a:p>
          <a:p>
            <a:r>
              <a:rPr lang="fr-FR" b="1" dirty="0"/>
              <a:t>Repository</a:t>
            </a:r>
            <a:r>
              <a:rPr lang="fr-FR" dirty="0"/>
              <a:t> est une classe qui fournit l'accès aux objets d'un certain type d'entités dans la base de données, ainsi que la mise en œuvre de diverses méthodes pour exécuter des requêtes sur la base de données. Il est responsable de l'extraction et de la sauvegarde de données d'entités dans la base de données, ainsi que de l'exécution de requêtes de recherche. </a:t>
            </a:r>
          </a:p>
          <a:p>
            <a:pPr marL="0" indent="0">
              <a:buFont typeface="Wingdings 3" charset="2"/>
              <a:buNone/>
            </a:pPr>
            <a:endParaRPr lang="en-US" b="1" i="1" dirty="0"/>
          </a:p>
        </p:txBody>
      </p:sp>
    </p:spTree>
    <p:extLst>
      <p:ext uri="{BB962C8B-B14F-4D97-AF65-F5344CB8AC3E}">
        <p14:creationId xmlns:p14="http://schemas.microsoft.com/office/powerpoint/2010/main" val="8411054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n°2 : Développer La Partie Back-End</a:t>
            </a:r>
            <a:endParaRPr lang="ru-RU" b="1" dirty="0"/>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28"/>
            <a:ext cx="10924513" cy="565927"/>
          </a:xfrm>
          <a:prstGeom prst="rect">
            <a:avLst/>
          </a:prstGeom>
        </p:spPr>
        <p:txBody>
          <a:bodyPr vert="horz" lIns="91440" tIns="45720" rIns="91440" bIns="45720" rtlCol="0" anchor="t">
            <a:normAutofit fontScale="85000" lnSpcReduction="1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Competences n°6 : Développer les composants d’accès aux données</a:t>
            </a:r>
          </a:p>
        </p:txBody>
      </p:sp>
      <p:sp>
        <p:nvSpPr>
          <p:cNvPr id="8" name="Объект 6">
            <a:extLst>
              <a:ext uri="{FF2B5EF4-FFF2-40B4-BE49-F238E27FC236}">
                <a16:creationId xmlns:a16="http://schemas.microsoft.com/office/drawing/2014/main" id="{F768A646-9627-98D4-8C6C-42D001B3D83F}"/>
              </a:ext>
            </a:extLst>
          </p:cNvPr>
          <p:cNvSpPr txBox="1">
            <a:spLocks/>
          </p:cNvSpPr>
          <p:nvPr/>
        </p:nvSpPr>
        <p:spPr>
          <a:xfrm>
            <a:off x="490685" y="1552757"/>
            <a:ext cx="4466528" cy="3398806"/>
          </a:xfrm>
          <a:prstGeom prst="rect">
            <a:avLst/>
          </a:prstGeo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A53010"/>
              </a:buClr>
              <a:buSzTx/>
              <a:buFont typeface="Wingdings 3" charset="2"/>
              <a:buNone/>
              <a:tabLst/>
              <a:defRPr/>
            </a:pPr>
            <a:r>
              <a:rPr kumimoji="0" lang="fr-FR" sz="2400" b="1"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Migrations :</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1800" b="1"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Migration</a:t>
            </a:r>
            <a:r>
              <a:rPr kumimoji="0" lang="fr-FR" sz="180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est le processus de mise à jour de la structure de la base de données, qui permet d'ajouter, de modifier ou de supprimer des tables, des colonnes, des contraintes, etc. </a:t>
            </a:r>
            <a:endParaRPr kumimoji="0" lang="ru-RU" sz="180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1800" i="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On peut créer et effectuer Migrations par les commandes</a:t>
            </a:r>
          </a:p>
          <a:p>
            <a:pPr marL="0" marR="0" lvl="0" indent="0" algn="l" defTabSz="457200" rtl="0" eaLnBrk="1" fontAlgn="auto" latinLnBrk="0" hangingPunct="1">
              <a:lnSpc>
                <a:spcPct val="100000"/>
              </a:lnSpc>
              <a:spcBef>
                <a:spcPts val="1000"/>
              </a:spcBef>
              <a:spcAft>
                <a:spcPts val="0"/>
              </a:spcAft>
              <a:buClr>
                <a:srgbClr val="A53010"/>
              </a:buClr>
              <a:buSzTx/>
              <a:buNone/>
              <a:tabLst/>
              <a:defRPr/>
            </a:pPr>
            <a:r>
              <a:rPr lang="fr-FR" sz="1500" b="1" i="1" dirty="0">
                <a:solidFill>
                  <a:prstClr val="black">
                    <a:lumMod val="75000"/>
                    <a:lumOff val="25000"/>
                  </a:prstClr>
                </a:solidFill>
                <a:latin typeface="Century Gothic" panose="020B0502020202020204"/>
              </a:rPr>
              <a:t>symfony console make:migration</a:t>
            </a:r>
          </a:p>
          <a:p>
            <a:pPr marL="0" marR="0" lvl="0" indent="0" algn="l" defTabSz="457200" rtl="0" eaLnBrk="1" fontAlgn="auto" latinLnBrk="0" hangingPunct="1">
              <a:lnSpc>
                <a:spcPct val="100000"/>
              </a:lnSpc>
              <a:spcBef>
                <a:spcPts val="1000"/>
              </a:spcBef>
              <a:spcAft>
                <a:spcPts val="0"/>
              </a:spcAft>
              <a:buClr>
                <a:srgbClr val="A53010"/>
              </a:buClr>
              <a:buSzTx/>
              <a:buNone/>
              <a:tabLst/>
              <a:defRPr/>
            </a:pPr>
            <a:r>
              <a:rPr lang="fr-FR" sz="1500" b="1" i="1" dirty="0">
                <a:solidFill>
                  <a:prstClr val="black">
                    <a:lumMod val="75000"/>
                    <a:lumOff val="25000"/>
                  </a:prstClr>
                </a:solidFill>
                <a:latin typeface="Century Gothic" panose="020B0502020202020204"/>
              </a:rPr>
              <a:t>s</a:t>
            </a:r>
            <a:r>
              <a:rPr kumimoji="0" lang="fr-FR" sz="1500" b="1" i="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ymfony console doctrine:migrations:migrate</a:t>
            </a:r>
            <a:endParaRPr kumimoji="0" lang="en-US" sz="1500" b="1" i="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endParaRPr>
          </a:p>
        </p:txBody>
      </p:sp>
      <p:pic>
        <p:nvPicPr>
          <p:cNvPr id="13" name="Рисунок 12">
            <a:extLst>
              <a:ext uri="{FF2B5EF4-FFF2-40B4-BE49-F238E27FC236}">
                <a16:creationId xmlns:a16="http://schemas.microsoft.com/office/drawing/2014/main" id="{B3A854DE-1DD3-F1F1-4749-7C3113B272BD}"/>
              </a:ext>
            </a:extLst>
          </p:cNvPr>
          <p:cNvPicPr>
            <a:picLocks noChangeAspect="1"/>
          </p:cNvPicPr>
          <p:nvPr/>
        </p:nvPicPr>
        <p:blipFill>
          <a:blip r:embed="rId2"/>
          <a:stretch>
            <a:fillRect/>
          </a:stretch>
        </p:blipFill>
        <p:spPr>
          <a:xfrm>
            <a:off x="490685" y="5166224"/>
            <a:ext cx="2000529" cy="704948"/>
          </a:xfrm>
          <a:prstGeom prst="rect">
            <a:avLst/>
          </a:prstGeom>
          <a:ln>
            <a:noFill/>
          </a:ln>
          <a:effectLst>
            <a:outerShdw blurRad="190500" algn="tl" rotWithShape="0">
              <a:srgbClr val="000000">
                <a:alpha val="70000"/>
              </a:srgbClr>
            </a:outerShdw>
          </a:effectLst>
        </p:spPr>
      </p:pic>
      <p:pic>
        <p:nvPicPr>
          <p:cNvPr id="15" name="Рисунок 14">
            <a:extLst>
              <a:ext uri="{FF2B5EF4-FFF2-40B4-BE49-F238E27FC236}">
                <a16:creationId xmlns:a16="http://schemas.microsoft.com/office/drawing/2014/main" id="{3E7E4212-8B28-8A20-1D03-040A3A3F52F0}"/>
              </a:ext>
            </a:extLst>
          </p:cNvPr>
          <p:cNvPicPr>
            <a:picLocks noChangeAspect="1"/>
          </p:cNvPicPr>
          <p:nvPr/>
        </p:nvPicPr>
        <p:blipFill>
          <a:blip r:embed="rId3"/>
          <a:stretch>
            <a:fillRect/>
          </a:stretch>
        </p:blipFill>
        <p:spPr>
          <a:xfrm>
            <a:off x="5338855" y="1552755"/>
            <a:ext cx="5003721" cy="2709777"/>
          </a:xfrm>
          <a:prstGeom prst="rect">
            <a:avLst/>
          </a:prstGeom>
          <a:ln>
            <a:noFill/>
          </a:ln>
          <a:effectLst>
            <a:outerShdw blurRad="190500" algn="tl" rotWithShape="0">
              <a:srgbClr val="000000">
                <a:alpha val="70000"/>
              </a:srgbClr>
            </a:outerShdw>
          </a:effectLst>
        </p:spPr>
      </p:pic>
      <p:pic>
        <p:nvPicPr>
          <p:cNvPr id="17" name="Рисунок 16">
            <a:extLst>
              <a:ext uri="{FF2B5EF4-FFF2-40B4-BE49-F238E27FC236}">
                <a16:creationId xmlns:a16="http://schemas.microsoft.com/office/drawing/2014/main" id="{D8FE5C25-C849-F327-9EEC-0DA726DD9F3B}"/>
              </a:ext>
            </a:extLst>
          </p:cNvPr>
          <p:cNvPicPr>
            <a:picLocks noChangeAspect="1"/>
          </p:cNvPicPr>
          <p:nvPr/>
        </p:nvPicPr>
        <p:blipFill>
          <a:blip r:embed="rId4"/>
          <a:stretch>
            <a:fillRect/>
          </a:stretch>
        </p:blipFill>
        <p:spPr>
          <a:xfrm>
            <a:off x="5338855" y="4516978"/>
            <a:ext cx="5763341" cy="203831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864304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n°2 : Développer La Partie Back-End</a:t>
            </a:r>
            <a:endParaRPr lang="ru-RU" b="1" dirty="0"/>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30"/>
            <a:ext cx="10924513" cy="684120"/>
          </a:xfrm>
          <a:prstGeom prst="rect">
            <a:avLst/>
          </a:prstGeom>
        </p:spPr>
        <p:txBody>
          <a:bodyPr vert="horz" lIns="91440" tIns="45720" rIns="91440" bIns="45720" rtlCol="0" anchor="t">
            <a:normAutofit fontScale="8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Competences n°7 : Développer la partie back-end d’une application web ou web mobile</a:t>
            </a:r>
          </a:p>
        </p:txBody>
      </p:sp>
      <p:sp>
        <p:nvSpPr>
          <p:cNvPr id="3" name="Объект 6">
            <a:extLst>
              <a:ext uri="{FF2B5EF4-FFF2-40B4-BE49-F238E27FC236}">
                <a16:creationId xmlns:a16="http://schemas.microsoft.com/office/drawing/2014/main" id="{E588A240-FC5C-BF69-2F93-B165489C2720}"/>
              </a:ext>
            </a:extLst>
          </p:cNvPr>
          <p:cNvSpPr txBox="1">
            <a:spLocks/>
          </p:cNvSpPr>
          <p:nvPr/>
        </p:nvSpPr>
        <p:spPr>
          <a:xfrm>
            <a:off x="633742" y="1729597"/>
            <a:ext cx="5180462" cy="4825694"/>
          </a:xfrm>
          <a:prstGeom prst="rect">
            <a:avLst/>
          </a:prstGeo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A53010"/>
              </a:buClr>
              <a:buSzTx/>
              <a:buFont typeface="Wingdings 3" charset="2"/>
              <a:buNone/>
              <a:tabLst/>
              <a:defRPr/>
            </a:pPr>
            <a:r>
              <a:rPr kumimoji="0" lang="fr-FR" sz="2400" b="1"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EasyAdmin :</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180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EasyAdmin est une </a:t>
            </a:r>
            <a:r>
              <a:rPr kumimoji="0" lang="fr-FR" sz="1800" b="1"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bibliothèque</a:t>
            </a:r>
            <a:r>
              <a:rPr kumimoji="0" lang="fr-FR" sz="180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pour Symfony qui fournit une interface d'administration prête à l'emploi pour gérer les données des Entités dans une application web. </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180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Avec EasyAdmin, il est possible de </a:t>
            </a:r>
            <a:r>
              <a:rPr kumimoji="0" lang="fr-FR" sz="1800" b="1"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créer</a:t>
            </a:r>
            <a:r>
              <a:rPr kumimoji="0" lang="fr-FR" sz="180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rapidement et facilement des </a:t>
            </a:r>
            <a:r>
              <a:rPr kumimoji="0" lang="fr-FR" sz="1800" b="1"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pages d'administration </a:t>
            </a:r>
            <a:r>
              <a:rPr kumimoji="0" lang="fr-FR" sz="180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pour n'importe quelle Entité de l'application, sans avoir besoin d'écrire de code supplémentaire.</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1800" b="1"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L'interface d'administration </a:t>
            </a:r>
            <a:r>
              <a:rPr kumimoji="0" lang="fr-FR" sz="180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dispose de </a:t>
            </a:r>
            <a:r>
              <a:rPr kumimoji="0" lang="fr-FR" sz="1800" b="1"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nombreuses options et fonctionnalités </a:t>
            </a:r>
            <a:r>
              <a:rPr kumimoji="0" lang="fr-FR" sz="180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qui permettent de la </a:t>
            </a:r>
            <a:r>
              <a:rPr kumimoji="0" lang="fr-FR" sz="1800" b="1"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personnaliser</a:t>
            </a:r>
            <a:r>
              <a:rPr kumimoji="0" lang="fr-FR" sz="180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selon les besoins de l'application.</a:t>
            </a:r>
            <a:endParaRPr kumimoji="0" lang="en-US" sz="1500" i="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endParaRPr>
          </a:p>
        </p:txBody>
      </p:sp>
      <p:sp>
        <p:nvSpPr>
          <p:cNvPr id="9" name="Объект 6">
            <a:extLst>
              <a:ext uri="{FF2B5EF4-FFF2-40B4-BE49-F238E27FC236}">
                <a16:creationId xmlns:a16="http://schemas.microsoft.com/office/drawing/2014/main" id="{22E69EDD-8B14-770D-8CEA-282FE839A9D2}"/>
              </a:ext>
            </a:extLst>
          </p:cNvPr>
          <p:cNvSpPr txBox="1">
            <a:spLocks/>
          </p:cNvSpPr>
          <p:nvPr/>
        </p:nvSpPr>
        <p:spPr>
          <a:xfrm>
            <a:off x="6377798" y="1713130"/>
            <a:ext cx="5180461" cy="4825694"/>
          </a:xfrm>
          <a:prstGeom prst="rect">
            <a:avLst/>
          </a:prstGeo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A53010"/>
              </a:buClr>
              <a:buSzTx/>
              <a:buFont typeface="Wingdings 3" charset="2"/>
              <a:buNone/>
              <a:tabLst/>
              <a:defRPr/>
            </a:pPr>
            <a:r>
              <a:rPr kumimoji="0" lang="fr-FR" sz="2400" b="1"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EasyAdmin :</a:t>
            </a:r>
          </a:p>
          <a:p>
            <a:pPr marL="0" marR="0" lvl="0" indent="0" algn="l" defTabSz="457200" rtl="0" eaLnBrk="1" fontAlgn="auto" latinLnBrk="0" hangingPunct="1">
              <a:lnSpc>
                <a:spcPct val="100000"/>
              </a:lnSpc>
              <a:spcBef>
                <a:spcPts val="1000"/>
              </a:spcBef>
              <a:spcAft>
                <a:spcPts val="0"/>
              </a:spcAft>
              <a:buClr>
                <a:srgbClr val="A53010"/>
              </a:buClr>
              <a:buSzTx/>
              <a:buFont typeface="Wingdings 3" charset="2"/>
              <a:buNone/>
              <a:tabLst/>
              <a:defRPr/>
            </a:pPr>
            <a:endParaRPr kumimoji="0" lang="fr-FR" sz="2400" b="1"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1800" b="1"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Dashboard Controller</a:t>
            </a:r>
          </a:p>
          <a:p>
            <a:pPr marL="0" marR="0" lvl="0" indent="0" algn="l" defTabSz="457200" rtl="0" eaLnBrk="1" fontAlgn="auto" latinLnBrk="0" hangingPunct="1">
              <a:lnSpc>
                <a:spcPct val="100000"/>
              </a:lnSpc>
              <a:spcBef>
                <a:spcPts val="1000"/>
              </a:spcBef>
              <a:spcAft>
                <a:spcPts val="0"/>
              </a:spcAft>
              <a:buClr>
                <a:srgbClr val="A53010"/>
              </a:buClr>
              <a:buSzTx/>
              <a:buNone/>
              <a:tabLst/>
              <a:defRPr/>
            </a:pPr>
            <a:r>
              <a:rPr lang="fr-FR" b="1" i="1" noProof="0" dirty="0">
                <a:solidFill>
                  <a:prstClr val="black">
                    <a:lumMod val="75000"/>
                    <a:lumOff val="25000"/>
                  </a:prstClr>
                </a:solidFill>
                <a:latin typeface="Century Gothic" panose="020B0502020202020204"/>
              </a:rPr>
              <a:t>symfony console make:admin:dashboard</a:t>
            </a:r>
          </a:p>
          <a:p>
            <a:pPr marL="0" marR="0" lvl="0" indent="0" algn="l" defTabSz="457200" rtl="0" eaLnBrk="1" fontAlgn="auto" latinLnBrk="0" hangingPunct="1">
              <a:lnSpc>
                <a:spcPct val="100000"/>
              </a:lnSpc>
              <a:spcBef>
                <a:spcPts val="1000"/>
              </a:spcBef>
              <a:spcAft>
                <a:spcPts val="0"/>
              </a:spcAft>
              <a:buClr>
                <a:srgbClr val="A53010"/>
              </a:buClr>
              <a:buSzTx/>
              <a:buNone/>
              <a:tabLst/>
              <a:defRPr/>
            </a:pPr>
            <a:endParaRPr kumimoji="0" lang="fr-FR" sz="1800" b="1" i="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1800" b="1"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CRUD Controllers</a:t>
            </a:r>
          </a:p>
          <a:p>
            <a:pPr marL="0" indent="0">
              <a:buClr>
                <a:srgbClr val="A53010"/>
              </a:buClr>
              <a:buNone/>
            </a:pPr>
            <a:r>
              <a:rPr lang="fr-FR" b="1" i="1" noProof="0" dirty="0">
                <a:solidFill>
                  <a:prstClr val="black">
                    <a:lumMod val="75000"/>
                    <a:lumOff val="25000"/>
                  </a:prstClr>
                </a:solidFill>
                <a:latin typeface="Century Gothic" panose="020B0502020202020204"/>
              </a:rPr>
              <a:t>symfony console make:admin:crud</a:t>
            </a:r>
            <a:endParaRPr kumimoji="0" lang="en-US" sz="1500" i="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41505385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n°2 : Développer La Partie Back-End</a:t>
            </a:r>
            <a:endParaRPr lang="ru-RU" b="1" dirty="0"/>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30"/>
            <a:ext cx="10924513" cy="684120"/>
          </a:xfrm>
          <a:prstGeom prst="rect">
            <a:avLst/>
          </a:prstGeom>
        </p:spPr>
        <p:txBody>
          <a:bodyPr vert="horz" lIns="91440" tIns="45720" rIns="91440" bIns="45720" rtlCol="0" anchor="t">
            <a:normAutofit fontScale="8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Competences n°7 : Développer la partie back-end d’une application web ou web mobile</a:t>
            </a:r>
          </a:p>
        </p:txBody>
      </p:sp>
      <p:sp>
        <p:nvSpPr>
          <p:cNvPr id="3" name="Объект 6">
            <a:extLst>
              <a:ext uri="{FF2B5EF4-FFF2-40B4-BE49-F238E27FC236}">
                <a16:creationId xmlns:a16="http://schemas.microsoft.com/office/drawing/2014/main" id="{E588A240-FC5C-BF69-2F93-B165489C2720}"/>
              </a:ext>
            </a:extLst>
          </p:cNvPr>
          <p:cNvSpPr txBox="1">
            <a:spLocks/>
          </p:cNvSpPr>
          <p:nvPr/>
        </p:nvSpPr>
        <p:spPr>
          <a:xfrm>
            <a:off x="633742" y="1729597"/>
            <a:ext cx="5102824" cy="4825692"/>
          </a:xfrm>
          <a:prstGeom prst="rect">
            <a:avLst/>
          </a:prstGeo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A53010"/>
              </a:buClr>
              <a:buSzTx/>
              <a:buFont typeface="Wingdings 3" charset="2"/>
              <a:buNone/>
              <a:tabLst/>
              <a:defRPr/>
            </a:pPr>
            <a:r>
              <a:rPr lang="fr-FR" sz="2400" b="1" dirty="0">
                <a:solidFill>
                  <a:prstClr val="black">
                    <a:lumMod val="75000"/>
                    <a:lumOff val="25000"/>
                  </a:prstClr>
                </a:solidFill>
                <a:latin typeface="Century Gothic" panose="020B0502020202020204"/>
              </a:rPr>
              <a:t>Dashboard Controller</a:t>
            </a:r>
            <a:r>
              <a:rPr kumimoji="0" lang="fr-FR" sz="2400" b="1"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Le </a:t>
            </a:r>
            <a:r>
              <a:rPr kumimoji="0" lang="fr-FR"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Dashboard Controller </a:t>
            </a:r>
            <a:r>
              <a:rPr kumimoji="0" lang="fr-FR"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dans EasyAdmin est un contrôleur qui est responsable de l'affichage des informations sur la page d'accueil du panneau d'administration. </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Il peut utiliser des </a:t>
            </a:r>
            <a:r>
              <a:rPr kumimoji="0" lang="fr-FR"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Repositories</a:t>
            </a:r>
            <a:r>
              <a:rPr kumimoji="0" lang="fr-FR"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définis dans l'application pour extraire et afficher des données sur la page du tableau de bord.</a:t>
            </a:r>
          </a:p>
        </p:txBody>
      </p:sp>
      <p:pic>
        <p:nvPicPr>
          <p:cNvPr id="5" name="Рисунок 4">
            <a:extLst>
              <a:ext uri="{FF2B5EF4-FFF2-40B4-BE49-F238E27FC236}">
                <a16:creationId xmlns:a16="http://schemas.microsoft.com/office/drawing/2014/main" id="{9F74D05C-9379-0A46-A213-F6FCAC461209}"/>
              </a:ext>
            </a:extLst>
          </p:cNvPr>
          <p:cNvPicPr>
            <a:picLocks noChangeAspect="1"/>
          </p:cNvPicPr>
          <p:nvPr/>
        </p:nvPicPr>
        <p:blipFill>
          <a:blip r:embed="rId2"/>
          <a:stretch>
            <a:fillRect/>
          </a:stretch>
        </p:blipFill>
        <p:spPr>
          <a:xfrm>
            <a:off x="6095998" y="1729596"/>
            <a:ext cx="5398499" cy="482569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499290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n°2 : Développer La Partie Back-End</a:t>
            </a:r>
            <a:endParaRPr lang="ru-RU" b="1" dirty="0"/>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30"/>
            <a:ext cx="10924513" cy="684120"/>
          </a:xfrm>
          <a:prstGeom prst="rect">
            <a:avLst/>
          </a:prstGeom>
        </p:spPr>
        <p:txBody>
          <a:bodyPr vert="horz" lIns="91440" tIns="45720" rIns="91440" bIns="45720" rtlCol="0" anchor="t">
            <a:normAutofit fontScale="8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Competences n°7 : Développer la partie back-end d’une application web ou web mobile</a:t>
            </a:r>
          </a:p>
        </p:txBody>
      </p:sp>
      <p:sp>
        <p:nvSpPr>
          <p:cNvPr id="3" name="Объект 6">
            <a:extLst>
              <a:ext uri="{FF2B5EF4-FFF2-40B4-BE49-F238E27FC236}">
                <a16:creationId xmlns:a16="http://schemas.microsoft.com/office/drawing/2014/main" id="{E588A240-FC5C-BF69-2F93-B165489C2720}"/>
              </a:ext>
            </a:extLst>
          </p:cNvPr>
          <p:cNvSpPr txBox="1">
            <a:spLocks/>
          </p:cNvSpPr>
          <p:nvPr/>
        </p:nvSpPr>
        <p:spPr>
          <a:xfrm>
            <a:off x="633742" y="1729597"/>
            <a:ext cx="5102824" cy="4825694"/>
          </a:xfrm>
          <a:prstGeom prst="rect">
            <a:avLst/>
          </a:prstGeo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A53010"/>
              </a:buClr>
              <a:buSzTx/>
              <a:buFont typeface="Wingdings 3" charset="2"/>
              <a:buNone/>
              <a:tabLst/>
              <a:defRPr/>
            </a:pPr>
            <a:r>
              <a:rPr lang="fr-FR" sz="2400" b="1" dirty="0">
                <a:solidFill>
                  <a:prstClr val="black">
                    <a:lumMod val="75000"/>
                    <a:lumOff val="25000"/>
                  </a:prstClr>
                </a:solidFill>
                <a:latin typeface="Century Gothic" panose="020B0502020202020204"/>
              </a:rPr>
              <a:t>Dashboard Controller</a:t>
            </a:r>
            <a:r>
              <a:rPr kumimoji="0" lang="fr-FR" sz="2400" b="1"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Le </a:t>
            </a:r>
            <a:r>
              <a:rPr kumimoji="0" lang="fr-FR"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Dashboard Controller </a:t>
            </a:r>
            <a:r>
              <a:rPr kumimoji="0" lang="fr-FR"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peut être configuré pour afficher différents blocs d'informations, qui peuvent être personnalisés en fonction des besoins spécifiques de l'application. </a:t>
            </a:r>
            <a:endParaRPr kumimoji="0" lang="en-US"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endParaRPr>
          </a:p>
        </p:txBody>
      </p:sp>
      <p:pic>
        <p:nvPicPr>
          <p:cNvPr id="6" name="Рисунок 5">
            <a:extLst>
              <a:ext uri="{FF2B5EF4-FFF2-40B4-BE49-F238E27FC236}">
                <a16:creationId xmlns:a16="http://schemas.microsoft.com/office/drawing/2014/main" id="{35566143-4FE0-1070-3953-93A33E261FCE}"/>
              </a:ext>
            </a:extLst>
          </p:cNvPr>
          <p:cNvPicPr>
            <a:picLocks noChangeAspect="1"/>
          </p:cNvPicPr>
          <p:nvPr/>
        </p:nvPicPr>
        <p:blipFill>
          <a:blip r:embed="rId2"/>
          <a:stretch>
            <a:fillRect/>
          </a:stretch>
        </p:blipFill>
        <p:spPr>
          <a:xfrm>
            <a:off x="6095997" y="1729597"/>
            <a:ext cx="4894055" cy="482715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667853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n°2 : Développer La Partie Back-End</a:t>
            </a:r>
            <a:endParaRPr lang="ru-RU" b="1" dirty="0"/>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30"/>
            <a:ext cx="10924513" cy="684120"/>
          </a:xfrm>
          <a:prstGeom prst="rect">
            <a:avLst/>
          </a:prstGeom>
        </p:spPr>
        <p:txBody>
          <a:bodyPr vert="horz" lIns="91440" tIns="45720" rIns="91440" bIns="45720" rtlCol="0" anchor="t">
            <a:normAutofit fontScale="8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Competences n°7 : Développer la partie back-end d’une application web ou web mobile</a:t>
            </a:r>
          </a:p>
        </p:txBody>
      </p:sp>
      <p:sp>
        <p:nvSpPr>
          <p:cNvPr id="3" name="Объект 6">
            <a:extLst>
              <a:ext uri="{FF2B5EF4-FFF2-40B4-BE49-F238E27FC236}">
                <a16:creationId xmlns:a16="http://schemas.microsoft.com/office/drawing/2014/main" id="{E588A240-FC5C-BF69-2F93-B165489C2720}"/>
              </a:ext>
            </a:extLst>
          </p:cNvPr>
          <p:cNvSpPr txBox="1">
            <a:spLocks/>
          </p:cNvSpPr>
          <p:nvPr/>
        </p:nvSpPr>
        <p:spPr>
          <a:xfrm>
            <a:off x="633742" y="1729597"/>
            <a:ext cx="5102824" cy="4825694"/>
          </a:xfrm>
          <a:prstGeom prst="rect">
            <a:avLst/>
          </a:prstGeo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A53010"/>
              </a:buClr>
              <a:buSzTx/>
              <a:buFont typeface="Wingdings 3" charset="2"/>
              <a:buNone/>
              <a:tabLst/>
              <a:defRPr/>
            </a:pPr>
            <a:r>
              <a:rPr lang="fr-FR" sz="2400" b="1" dirty="0">
                <a:solidFill>
                  <a:prstClr val="black">
                    <a:lumMod val="75000"/>
                    <a:lumOff val="25000"/>
                  </a:prstClr>
                </a:solidFill>
                <a:latin typeface="Century Gothic" panose="020B0502020202020204"/>
              </a:rPr>
              <a:t>Dashboard Controller</a:t>
            </a:r>
            <a:r>
              <a:rPr kumimoji="0" lang="fr-FR" sz="2400" b="1"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180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Cette page contient généralement des </a:t>
            </a:r>
            <a:r>
              <a:rPr kumimoji="0" lang="fr-FR" sz="1800" b="1"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informations générales </a:t>
            </a:r>
            <a:r>
              <a:rPr kumimoji="0" lang="fr-FR" sz="180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sur l'application, telles que des statistiques globales, les derniers changements de données, des notifications, etc.</a:t>
            </a:r>
            <a:endParaRPr kumimoji="0" lang="en-US" i="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endParaRPr>
          </a:p>
        </p:txBody>
      </p:sp>
      <p:pic>
        <p:nvPicPr>
          <p:cNvPr id="8" name="Рисунок 7">
            <a:extLst>
              <a:ext uri="{FF2B5EF4-FFF2-40B4-BE49-F238E27FC236}">
                <a16:creationId xmlns:a16="http://schemas.microsoft.com/office/drawing/2014/main" id="{56E89F73-3F8C-4623-381D-1AEE3EDB5E8E}"/>
              </a:ext>
            </a:extLst>
          </p:cNvPr>
          <p:cNvPicPr>
            <a:picLocks noChangeAspect="1"/>
          </p:cNvPicPr>
          <p:nvPr/>
        </p:nvPicPr>
        <p:blipFill>
          <a:blip r:embed="rId2"/>
          <a:stretch>
            <a:fillRect/>
          </a:stretch>
        </p:blipFill>
        <p:spPr>
          <a:xfrm>
            <a:off x="5942340" y="1729597"/>
            <a:ext cx="5615915" cy="261811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553788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n°2 : Développer La Partie Back-End</a:t>
            </a:r>
            <a:endParaRPr lang="ru-RU" b="1" dirty="0"/>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30"/>
            <a:ext cx="10924513" cy="684120"/>
          </a:xfrm>
          <a:prstGeom prst="rect">
            <a:avLst/>
          </a:prstGeom>
        </p:spPr>
        <p:txBody>
          <a:bodyPr vert="horz" lIns="91440" tIns="45720" rIns="91440" bIns="45720" rtlCol="0" anchor="t">
            <a:normAutofit fontScale="8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Competences n°7 : Développer la partie back-end d’une application web ou web mobile</a:t>
            </a:r>
          </a:p>
        </p:txBody>
      </p:sp>
      <p:sp>
        <p:nvSpPr>
          <p:cNvPr id="3" name="Объект 6">
            <a:extLst>
              <a:ext uri="{FF2B5EF4-FFF2-40B4-BE49-F238E27FC236}">
                <a16:creationId xmlns:a16="http://schemas.microsoft.com/office/drawing/2014/main" id="{E588A240-FC5C-BF69-2F93-B165489C2720}"/>
              </a:ext>
            </a:extLst>
          </p:cNvPr>
          <p:cNvSpPr txBox="1">
            <a:spLocks/>
          </p:cNvSpPr>
          <p:nvPr/>
        </p:nvSpPr>
        <p:spPr>
          <a:xfrm>
            <a:off x="633741" y="1729597"/>
            <a:ext cx="5111451" cy="4825694"/>
          </a:xfrm>
          <a:prstGeom prst="rect">
            <a:avLst/>
          </a:prstGeo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A53010"/>
              </a:buClr>
              <a:buSzTx/>
              <a:buFont typeface="Wingdings 3" charset="2"/>
              <a:buNone/>
              <a:tabLst/>
              <a:defRPr/>
            </a:pPr>
            <a:r>
              <a:rPr lang="fr-FR" sz="2400" b="1" dirty="0">
                <a:solidFill>
                  <a:prstClr val="black">
                    <a:lumMod val="75000"/>
                    <a:lumOff val="25000"/>
                  </a:prstClr>
                </a:solidFill>
                <a:latin typeface="Century Gothic" panose="020B0502020202020204"/>
              </a:rPr>
              <a:t>CRUD Controllers</a:t>
            </a:r>
            <a:r>
              <a:rPr kumimoji="0" lang="fr-FR" sz="2400" b="1"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180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Les </a:t>
            </a:r>
            <a:r>
              <a:rPr kumimoji="0" lang="fr-FR" sz="1800" b="1"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Contrôleurs CRUD </a:t>
            </a:r>
            <a:r>
              <a:rPr kumimoji="0" lang="fr-FR" sz="180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sont des contrôleurs qui sont automatiquement créés à partir des </a:t>
            </a:r>
            <a:r>
              <a:rPr lang="fr-FR" b="1" dirty="0">
                <a:solidFill>
                  <a:prstClr val="black">
                    <a:lumMod val="75000"/>
                    <a:lumOff val="25000"/>
                  </a:prstClr>
                </a:solidFill>
                <a:latin typeface="Century Gothic" panose="020B0502020202020204"/>
              </a:rPr>
              <a:t>E</a:t>
            </a:r>
            <a:r>
              <a:rPr kumimoji="0" lang="fr-FR" sz="1800" b="1"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ntités</a:t>
            </a:r>
            <a:r>
              <a:rPr kumimoji="0" lang="fr-FR" sz="180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de l'application pour fournir des fonctionnalités de création, de lecture, de mise à jour et de suppression (CRUD) d'enregistrements dans la base de données. </a:t>
            </a:r>
            <a:endParaRPr kumimoji="0" lang="fr-FR" i="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endParaRPr>
          </a:p>
        </p:txBody>
      </p:sp>
      <p:pic>
        <p:nvPicPr>
          <p:cNvPr id="6" name="Рисунок 5">
            <a:extLst>
              <a:ext uri="{FF2B5EF4-FFF2-40B4-BE49-F238E27FC236}">
                <a16:creationId xmlns:a16="http://schemas.microsoft.com/office/drawing/2014/main" id="{3E07CFE0-858D-FB86-4447-3C4AE908F5A2}"/>
              </a:ext>
            </a:extLst>
          </p:cNvPr>
          <p:cNvPicPr>
            <a:picLocks noChangeAspect="1"/>
          </p:cNvPicPr>
          <p:nvPr/>
        </p:nvPicPr>
        <p:blipFill>
          <a:blip r:embed="rId2"/>
          <a:stretch>
            <a:fillRect/>
          </a:stretch>
        </p:blipFill>
        <p:spPr>
          <a:xfrm>
            <a:off x="6095997" y="1729597"/>
            <a:ext cx="5409857" cy="482569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271850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n°2 : Développer La Partie Back-End</a:t>
            </a:r>
            <a:endParaRPr lang="ru-RU" b="1" dirty="0"/>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30"/>
            <a:ext cx="10924513" cy="684120"/>
          </a:xfrm>
          <a:prstGeom prst="rect">
            <a:avLst/>
          </a:prstGeom>
        </p:spPr>
        <p:txBody>
          <a:bodyPr vert="horz" lIns="91440" tIns="45720" rIns="91440" bIns="45720" rtlCol="0" anchor="t">
            <a:normAutofit fontScale="8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Competences n°7 : Développer la partie back-end d’une application web ou web mobile</a:t>
            </a:r>
          </a:p>
        </p:txBody>
      </p:sp>
      <p:sp>
        <p:nvSpPr>
          <p:cNvPr id="3" name="Объект 6">
            <a:extLst>
              <a:ext uri="{FF2B5EF4-FFF2-40B4-BE49-F238E27FC236}">
                <a16:creationId xmlns:a16="http://schemas.microsoft.com/office/drawing/2014/main" id="{E588A240-FC5C-BF69-2F93-B165489C2720}"/>
              </a:ext>
            </a:extLst>
          </p:cNvPr>
          <p:cNvSpPr txBox="1">
            <a:spLocks/>
          </p:cNvSpPr>
          <p:nvPr/>
        </p:nvSpPr>
        <p:spPr>
          <a:xfrm>
            <a:off x="633741" y="1729597"/>
            <a:ext cx="5111451" cy="4825694"/>
          </a:xfrm>
          <a:prstGeom prst="rect">
            <a:avLst/>
          </a:prstGeo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A53010"/>
              </a:buClr>
              <a:buSzTx/>
              <a:buFont typeface="Wingdings 3" charset="2"/>
              <a:buNone/>
              <a:tabLst/>
              <a:defRPr/>
            </a:pPr>
            <a:r>
              <a:rPr lang="fr-FR" sz="2400" b="1" dirty="0">
                <a:solidFill>
                  <a:prstClr val="black">
                    <a:lumMod val="75000"/>
                    <a:lumOff val="25000"/>
                  </a:prstClr>
                </a:solidFill>
                <a:latin typeface="Century Gothic" panose="020B0502020202020204"/>
              </a:rPr>
              <a:t>CRUD Controllers</a:t>
            </a:r>
            <a:r>
              <a:rPr kumimoji="0" lang="fr-FR" sz="2400" b="1"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Les </a:t>
            </a:r>
            <a:r>
              <a:rPr kumimoji="0" lang="fr-FR"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Contrôleurs CRUD </a:t>
            </a:r>
            <a:r>
              <a:rPr kumimoji="0" lang="fr-FR"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génèrent des formulaires pour créer et éditer des enregistrements, ainsi qu'une table pour afficher et rechercher des enregistrements dans la base de données. </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Ils peuvent être configurés pour afficher différents champs, filtres et actions en fonction des exigences de l'application spécifique.</a:t>
            </a:r>
          </a:p>
        </p:txBody>
      </p:sp>
      <p:pic>
        <p:nvPicPr>
          <p:cNvPr id="5" name="Рисунок 4">
            <a:extLst>
              <a:ext uri="{FF2B5EF4-FFF2-40B4-BE49-F238E27FC236}">
                <a16:creationId xmlns:a16="http://schemas.microsoft.com/office/drawing/2014/main" id="{32B29165-CED6-6043-AB81-71A35EC77E7A}"/>
              </a:ext>
            </a:extLst>
          </p:cNvPr>
          <p:cNvPicPr>
            <a:picLocks noChangeAspect="1"/>
          </p:cNvPicPr>
          <p:nvPr/>
        </p:nvPicPr>
        <p:blipFill>
          <a:blip r:embed="rId2"/>
          <a:stretch>
            <a:fillRect/>
          </a:stretch>
        </p:blipFill>
        <p:spPr>
          <a:xfrm>
            <a:off x="6095998" y="1729597"/>
            <a:ext cx="5383279" cy="2011335"/>
          </a:xfrm>
          <a:prstGeom prst="rect">
            <a:avLst/>
          </a:prstGeom>
          <a:ln>
            <a:noFill/>
          </a:ln>
          <a:effectLst>
            <a:outerShdw blurRad="190500" algn="tl" rotWithShape="0">
              <a:srgbClr val="000000">
                <a:alpha val="70000"/>
              </a:srgbClr>
            </a:outerShdw>
          </a:effectLst>
        </p:spPr>
      </p:pic>
      <p:pic>
        <p:nvPicPr>
          <p:cNvPr id="8" name="Рисунок 7">
            <a:extLst>
              <a:ext uri="{FF2B5EF4-FFF2-40B4-BE49-F238E27FC236}">
                <a16:creationId xmlns:a16="http://schemas.microsoft.com/office/drawing/2014/main" id="{2B79F01B-4DFA-0658-F34A-4C7A6AAA55BD}"/>
              </a:ext>
            </a:extLst>
          </p:cNvPr>
          <p:cNvPicPr>
            <a:picLocks noChangeAspect="1"/>
          </p:cNvPicPr>
          <p:nvPr/>
        </p:nvPicPr>
        <p:blipFill>
          <a:blip r:embed="rId3"/>
          <a:stretch>
            <a:fillRect/>
          </a:stretch>
        </p:blipFill>
        <p:spPr>
          <a:xfrm>
            <a:off x="6095998" y="3820150"/>
            <a:ext cx="5383279" cy="273514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591435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La Sécurité</a:t>
            </a:r>
            <a:endParaRPr lang="ru-RU" b="1" dirty="0"/>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30"/>
            <a:ext cx="10924513" cy="54004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Les types de failles :</a:t>
            </a:r>
          </a:p>
        </p:txBody>
      </p:sp>
      <p:sp>
        <p:nvSpPr>
          <p:cNvPr id="3" name="Объект 6">
            <a:extLst>
              <a:ext uri="{FF2B5EF4-FFF2-40B4-BE49-F238E27FC236}">
                <a16:creationId xmlns:a16="http://schemas.microsoft.com/office/drawing/2014/main" id="{E588A240-FC5C-BF69-2F93-B165489C2720}"/>
              </a:ext>
            </a:extLst>
          </p:cNvPr>
          <p:cNvSpPr txBox="1">
            <a:spLocks/>
          </p:cNvSpPr>
          <p:nvPr/>
        </p:nvSpPr>
        <p:spPr>
          <a:xfrm>
            <a:off x="633741" y="1729597"/>
            <a:ext cx="5111451" cy="2402456"/>
          </a:xfrm>
          <a:prstGeom prst="rect">
            <a:avLst/>
          </a:prstGeo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18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Les attaques XSS (cross-site scripting) </a:t>
            </a: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des attaques qui permettent à un attaquant d'exécuter un script malveillant sur l'ordinateur de l'utilisateur en exploitant les vulnérabilités du site web.</a:t>
            </a:r>
            <a:endParaRPr kumimoji="0" lang="fr-FR"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endParaRPr>
          </a:p>
        </p:txBody>
      </p:sp>
      <p:sp>
        <p:nvSpPr>
          <p:cNvPr id="4" name="Объект 6">
            <a:extLst>
              <a:ext uri="{FF2B5EF4-FFF2-40B4-BE49-F238E27FC236}">
                <a16:creationId xmlns:a16="http://schemas.microsoft.com/office/drawing/2014/main" id="{1C2F8F22-320D-09B4-0322-1C74281A34D1}"/>
              </a:ext>
            </a:extLst>
          </p:cNvPr>
          <p:cNvSpPr txBox="1">
            <a:spLocks/>
          </p:cNvSpPr>
          <p:nvPr/>
        </p:nvSpPr>
        <p:spPr>
          <a:xfrm>
            <a:off x="6095998" y="1729597"/>
            <a:ext cx="5111451" cy="2402456"/>
          </a:xfrm>
          <a:prstGeom prst="rect">
            <a:avLst/>
          </a:prstGeo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Les injections SQL </a:t>
            </a:r>
            <a:r>
              <a:rPr kumimoji="0" lang="fr-FR"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des attaques qui permettent à un attaquant d'accéder à la base de données utilisée par un site web en entrant des requêtes SQL malveillantes via des formulaires de saisie de données.</a:t>
            </a:r>
          </a:p>
        </p:txBody>
      </p:sp>
      <p:sp>
        <p:nvSpPr>
          <p:cNvPr id="6" name="Объект 6">
            <a:extLst>
              <a:ext uri="{FF2B5EF4-FFF2-40B4-BE49-F238E27FC236}">
                <a16:creationId xmlns:a16="http://schemas.microsoft.com/office/drawing/2014/main" id="{818A7CE0-8185-8E9D-CC86-59824F586CD7}"/>
              </a:ext>
            </a:extLst>
          </p:cNvPr>
          <p:cNvSpPr txBox="1">
            <a:spLocks/>
          </p:cNvSpPr>
          <p:nvPr/>
        </p:nvSpPr>
        <p:spPr>
          <a:xfrm>
            <a:off x="633742" y="4555644"/>
            <a:ext cx="10573708" cy="1647754"/>
          </a:xfrm>
          <a:prstGeom prst="rect">
            <a:avLst/>
          </a:prstGeo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CSRF (Cross-Site Request Forgery) </a:t>
            </a:r>
            <a:r>
              <a:rPr kumimoji="0" lang="fr-FR"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est une attaque sur les applications web qui est utilisée pour effectuer des actions non désirées au nom d'un utilisateur authentifié. Dans cette attaque, un attaquant crée une fausse requête qui ressemble à une requête légitime de l'utilisateur authentifié et l'envoie sur le site.</a:t>
            </a:r>
          </a:p>
        </p:txBody>
      </p:sp>
    </p:spTree>
    <p:extLst>
      <p:ext uri="{BB962C8B-B14F-4D97-AF65-F5344CB8AC3E}">
        <p14:creationId xmlns:p14="http://schemas.microsoft.com/office/powerpoint/2010/main" val="1211573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n°1 : Développer La Partie Front-End</a:t>
            </a:r>
            <a:endParaRPr lang="ru-RU" b="1" dirty="0"/>
          </a:p>
        </p:txBody>
      </p:sp>
      <p:sp>
        <p:nvSpPr>
          <p:cNvPr id="7" name="Объект 6">
            <a:extLst>
              <a:ext uri="{FF2B5EF4-FFF2-40B4-BE49-F238E27FC236}">
                <a16:creationId xmlns:a16="http://schemas.microsoft.com/office/drawing/2014/main" id="{85782752-817E-D26B-EB47-53E3CA8BBB89}"/>
              </a:ext>
            </a:extLst>
          </p:cNvPr>
          <p:cNvSpPr>
            <a:spLocks noGrp="1"/>
          </p:cNvSpPr>
          <p:nvPr>
            <p:ph idx="1"/>
          </p:nvPr>
        </p:nvSpPr>
        <p:spPr>
          <a:xfrm>
            <a:off x="633744" y="1670948"/>
            <a:ext cx="4626320" cy="2394058"/>
          </a:xfr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a:normAutofit/>
          </a:bodyPr>
          <a:lstStyle/>
          <a:p>
            <a:pPr marL="0" indent="0">
              <a:buNone/>
            </a:pPr>
            <a:r>
              <a:rPr lang="fr-FR" sz="2400" b="1" dirty="0"/>
              <a:t>La planche de tendance :</a:t>
            </a:r>
          </a:p>
          <a:p>
            <a:r>
              <a:rPr lang="fr-FR" dirty="0"/>
              <a:t>Création d’une planche de tendance (</a:t>
            </a:r>
            <a:r>
              <a:rPr lang="fr-FR" b="1" dirty="0"/>
              <a:t>Moodboard</a:t>
            </a:r>
            <a:r>
              <a:rPr lang="fr-FR" dirty="0"/>
              <a:t>), avec le logiciel </a:t>
            </a:r>
            <a:r>
              <a:rPr lang="fr-FR" b="1" dirty="0"/>
              <a:t>InkSkape</a:t>
            </a:r>
            <a:r>
              <a:rPr lang="fr-FR" dirty="0"/>
              <a:t>, où l’on retrouve le logo, les couleurs, le slogan et quelques illustrations qui seront intégrées au projet.</a:t>
            </a:r>
          </a:p>
          <a:p>
            <a:pPr marL="0" indent="0">
              <a:buNone/>
            </a:pPr>
            <a:endParaRPr lang="fr-FR" dirty="0"/>
          </a:p>
          <a:p>
            <a:pPr marL="0" indent="0">
              <a:buNone/>
            </a:pPr>
            <a:endParaRPr lang="ru-RU" dirty="0"/>
          </a:p>
        </p:txBody>
      </p:sp>
      <p:pic>
        <p:nvPicPr>
          <p:cNvPr id="8" name="Рисунок 7" descr="Изображение выглядит как растение, цветочный горшок, коллаж, домашнее растение&#10;&#10;Автоматически созданное описание">
            <a:extLst>
              <a:ext uri="{FF2B5EF4-FFF2-40B4-BE49-F238E27FC236}">
                <a16:creationId xmlns:a16="http://schemas.microsoft.com/office/drawing/2014/main" id="{48244783-E0F5-FE55-7864-8A91B65332D1}"/>
              </a:ext>
            </a:extLst>
          </p:cNvPr>
          <p:cNvPicPr>
            <a:picLocks noChangeAspect="1"/>
          </p:cNvPicPr>
          <p:nvPr/>
        </p:nvPicPr>
        <p:blipFill>
          <a:blip r:embed="rId2"/>
          <a:stretch>
            <a:fillRect/>
          </a:stretch>
        </p:blipFill>
        <p:spPr>
          <a:xfrm>
            <a:off x="5505252" y="1670947"/>
            <a:ext cx="6053003" cy="42832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28"/>
            <a:ext cx="10924513" cy="684119"/>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Competence n°1 : Maquetter une application</a:t>
            </a:r>
            <a:endParaRPr kumimoji="0" lang="ru-RU"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endParaRPr>
          </a:p>
        </p:txBody>
      </p:sp>
      <p:pic>
        <p:nvPicPr>
          <p:cNvPr id="12" name="Рисунок 11" descr="Изображение выглядит как черный, темнота&#10;&#10;Автоматически созданное описание">
            <a:extLst>
              <a:ext uri="{FF2B5EF4-FFF2-40B4-BE49-F238E27FC236}">
                <a16:creationId xmlns:a16="http://schemas.microsoft.com/office/drawing/2014/main" id="{DA5E0CB3-C597-5835-541B-46053815B3A8}"/>
              </a:ext>
            </a:extLst>
          </p:cNvPr>
          <p:cNvPicPr>
            <a:picLocks noChangeAspect="1"/>
          </p:cNvPicPr>
          <p:nvPr/>
        </p:nvPicPr>
        <p:blipFill>
          <a:blip r:embed="rId3"/>
          <a:stretch>
            <a:fillRect/>
          </a:stretch>
        </p:blipFill>
        <p:spPr>
          <a:xfrm>
            <a:off x="1740907" y="4065006"/>
            <a:ext cx="2411994" cy="2411994"/>
          </a:xfrm>
          <a:prstGeom prst="rect">
            <a:avLst/>
          </a:prstGeom>
        </p:spPr>
      </p:pic>
    </p:spTree>
    <p:extLst>
      <p:ext uri="{BB962C8B-B14F-4D97-AF65-F5344CB8AC3E}">
        <p14:creationId xmlns:p14="http://schemas.microsoft.com/office/powerpoint/2010/main" val="30746991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La Sécurité</a:t>
            </a:r>
            <a:endParaRPr lang="ru-RU" b="1" dirty="0"/>
          </a:p>
        </p:txBody>
      </p:sp>
      <p:sp>
        <p:nvSpPr>
          <p:cNvPr id="3" name="Объект 6">
            <a:extLst>
              <a:ext uri="{FF2B5EF4-FFF2-40B4-BE49-F238E27FC236}">
                <a16:creationId xmlns:a16="http://schemas.microsoft.com/office/drawing/2014/main" id="{E588A240-FC5C-BF69-2F93-B165489C2720}"/>
              </a:ext>
            </a:extLst>
          </p:cNvPr>
          <p:cNvSpPr txBox="1">
            <a:spLocks/>
          </p:cNvSpPr>
          <p:nvPr/>
        </p:nvSpPr>
        <p:spPr>
          <a:xfrm>
            <a:off x="633741" y="986828"/>
            <a:ext cx="5111451" cy="5568463"/>
          </a:xfrm>
          <a:prstGeom prst="rect">
            <a:avLst/>
          </a:prstGeo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A53010"/>
              </a:buClr>
              <a:buSzTx/>
              <a:buNone/>
              <a:tabLst/>
              <a:defRPr/>
            </a:pPr>
            <a:r>
              <a:rPr kumimoji="0" lang="fr-FR" sz="23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Les attaques XSS (cross-site scripting) :</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18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XSS Réflective </a:t>
            </a: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c'est un type d'attaque XSS (cross-site scripting), dans lequel un attaquant injecte un script malveillant dans les paramètres de l'URL ou les formulaires sur la page Web. Lorsque la page est chargée, ce script est exécuté sur l'ordinateur de l'utilisateur, permettant à l'attaquant d'accéder à des données confidentielles et de contrôler la session de l'utilisateur.</a:t>
            </a:r>
            <a:endParaRPr kumimoji="0" lang="ru-RU"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18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XSS Stored </a:t>
            </a: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(ou Cross-Site Scripting stocké) est un type d'attaque XSS dans laquelle un attaquant injecte un script malveillant directement sur le site web. Ce script est stocké dans la base de données et sera exécuté à chaque requête vers la page contenant ce script, permettant à l'attaquant d'accéder aux données confidentielles et de contrôler la session de l'utilisateur.</a:t>
            </a:r>
            <a:endParaRPr kumimoji="0" lang="ru-RU"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endParaRPr>
          </a:p>
          <a:p>
            <a:pPr lvl="0">
              <a:buClr>
                <a:srgbClr val="A53010"/>
              </a:buClr>
              <a:defRPr/>
            </a:pPr>
            <a:r>
              <a:rPr lang="fr-FR" b="1" dirty="0">
                <a:solidFill>
                  <a:prstClr val="black">
                    <a:lumMod val="75000"/>
                    <a:lumOff val="25000"/>
                  </a:prstClr>
                </a:solidFill>
              </a:rPr>
              <a:t>XSS MITM</a:t>
            </a:r>
            <a:r>
              <a:rPr lang="ru-RU" b="1" dirty="0">
                <a:solidFill>
                  <a:prstClr val="black">
                    <a:lumMod val="75000"/>
                    <a:lumOff val="25000"/>
                  </a:prstClr>
                </a:solidFill>
              </a:rPr>
              <a:t> </a:t>
            </a:r>
            <a:r>
              <a:rPr lang="ru-RU" dirty="0">
                <a:solidFill>
                  <a:prstClr val="black">
                    <a:lumMod val="75000"/>
                    <a:lumOff val="25000"/>
                  </a:prstClr>
                </a:solidFill>
              </a:rPr>
              <a:t>(</a:t>
            </a:r>
            <a:r>
              <a:rPr lang="fr-FR" dirty="0">
                <a:solidFill>
                  <a:prstClr val="black">
                    <a:lumMod val="75000"/>
                    <a:lumOff val="25000"/>
                  </a:prstClr>
                </a:solidFill>
              </a:rPr>
              <a:t>ou </a:t>
            </a: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XSS ‘Man-in-the-Middle’</a:t>
            </a:r>
            <a:r>
              <a:rPr kumimoji="0" lang="ru-RU"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a:t>
            </a: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C'est une attaque XSS qui se produit lorsque les données échangées entre le client et le serveur sont interceptées et modifiées par un attaquant malveillant, qui insère du code JavaScript malveillant dans la page HTML. Lorsque l'utilisateur consulte la page modifiée, le code malveillant s'exécute dans le navigateur de l'utilisateur, ce qui peut conduire à la divulgation de données confidentielles ou à la prise de contrôle de la session utilisateur. </a:t>
            </a:r>
            <a:endParaRPr kumimoji="0" lang="ru-RU"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endParaRPr>
          </a:p>
        </p:txBody>
      </p:sp>
      <p:sp>
        <p:nvSpPr>
          <p:cNvPr id="4" name="Объект 6">
            <a:extLst>
              <a:ext uri="{FF2B5EF4-FFF2-40B4-BE49-F238E27FC236}">
                <a16:creationId xmlns:a16="http://schemas.microsoft.com/office/drawing/2014/main" id="{9ED6552F-F89F-3E8E-C65C-C780B6A7E9AB}"/>
              </a:ext>
            </a:extLst>
          </p:cNvPr>
          <p:cNvSpPr txBox="1">
            <a:spLocks/>
          </p:cNvSpPr>
          <p:nvPr/>
        </p:nvSpPr>
        <p:spPr>
          <a:xfrm>
            <a:off x="6095998" y="986828"/>
            <a:ext cx="5111451" cy="5568463"/>
          </a:xfrm>
          <a:prstGeom prst="rect">
            <a:avLst/>
          </a:prstGeo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vert="horz" lIns="91440" tIns="45720" rIns="91440" bIns="45720" rtlCol="0">
            <a:normAutofit fontScale="625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A53010"/>
              </a:buClr>
              <a:buSzTx/>
              <a:buNone/>
              <a:tabLst/>
              <a:defRPr/>
            </a:pPr>
            <a:r>
              <a:rPr lang="fr-FR" sz="2900" b="1" dirty="0">
                <a:solidFill>
                  <a:prstClr val="black">
                    <a:lumMod val="75000"/>
                    <a:lumOff val="25000"/>
                  </a:prstClr>
                </a:solidFill>
                <a:latin typeface="Century Gothic" panose="020B0502020202020204"/>
              </a:rPr>
              <a:t>M</a:t>
            </a:r>
            <a:r>
              <a:rPr kumimoji="0" lang="fr-FR" sz="29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esures pour prévenir les attaques XSS :</a:t>
            </a:r>
            <a:endParaRPr kumimoji="0" lang="ru-RU" sz="29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26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La </a:t>
            </a:r>
            <a:r>
              <a:rPr kumimoji="0" lang="fr-FR" sz="26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détection</a:t>
            </a:r>
            <a:r>
              <a:rPr kumimoji="0" lang="fr-FR" sz="26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de la présence d'une faille XSS peut se faire par exemple en entrant un script Javascript dans un champ de formulaire ou dans une URL :</a:t>
            </a:r>
          </a:p>
          <a:p>
            <a:pPr marL="0" marR="0" lvl="0" indent="0" algn="l" defTabSz="457200" rtl="0" eaLnBrk="1" fontAlgn="auto" latinLnBrk="0" hangingPunct="1">
              <a:lnSpc>
                <a:spcPct val="100000"/>
              </a:lnSpc>
              <a:spcBef>
                <a:spcPts val="1000"/>
              </a:spcBef>
              <a:spcAft>
                <a:spcPts val="0"/>
              </a:spcAft>
              <a:buClr>
                <a:srgbClr val="A53010"/>
              </a:buClr>
              <a:buSzTx/>
              <a:buNone/>
              <a:tabLst/>
              <a:defRPr/>
            </a:pPr>
            <a:r>
              <a:rPr kumimoji="0" lang="fr-FR" sz="26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a:t>
            </a:r>
            <a:r>
              <a:rPr kumimoji="0" lang="fr-FR" sz="2600" b="1" i="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&lt;script&gt;alert(‘bonjour’)&lt;/script&gt;</a:t>
            </a:r>
          </a:p>
          <a:p>
            <a:pPr marL="0" marR="0" lvl="0" indent="0" algn="l" defTabSz="457200" rtl="0" eaLnBrk="1" fontAlgn="auto" latinLnBrk="0" hangingPunct="1">
              <a:lnSpc>
                <a:spcPct val="100000"/>
              </a:lnSpc>
              <a:spcBef>
                <a:spcPts val="1000"/>
              </a:spcBef>
              <a:spcAft>
                <a:spcPts val="0"/>
              </a:spcAft>
              <a:buClr>
                <a:srgbClr val="A53010"/>
              </a:buClr>
              <a:buSzTx/>
              <a:buNone/>
              <a:tabLst/>
              <a:defRPr/>
            </a:pPr>
            <a:r>
              <a:rPr kumimoji="0" lang="fr-FR" sz="26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Si une boîte de dialogue apparaît, on peut 	en 	conclure que l'application Web est 	sensible aux 	attaques de type XSS</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26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Retraiter </a:t>
            </a:r>
            <a:r>
              <a:rPr kumimoji="0" lang="fr-FR" sz="26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systématiquement le code HTML produit par l'application avant l'envoi au navigateur </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26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Filtrer</a:t>
            </a:r>
            <a:r>
              <a:rPr kumimoji="0" lang="fr-FR" sz="26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les variables affichées ou enregistrées avec des caractères '&lt;' et '&gt;' (en CGI comme en PHP). On peut utiliser la fonction : </a:t>
            </a:r>
            <a:r>
              <a:rPr kumimoji="0" lang="fr-FR" sz="2600" b="1" i="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Htmlspecialchars() </a:t>
            </a:r>
            <a:r>
              <a:rPr kumimoji="0" lang="fr-FR" sz="26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qui filtre les '&lt;' et ‘&gt;’. On peut utiliser la fonction : </a:t>
            </a:r>
            <a:r>
              <a:rPr kumimoji="0" lang="fr-FR" sz="26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Htmlentities()</a:t>
            </a:r>
            <a:r>
              <a:rPr kumimoji="0" lang="fr-FR" sz="26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qui est identique à Htmlspecialchars() sauf qu'elle filtre tous les caractères équivalents au codage HTML ou JavaScript.</a:t>
            </a:r>
          </a:p>
        </p:txBody>
      </p:sp>
    </p:spTree>
    <p:extLst>
      <p:ext uri="{BB962C8B-B14F-4D97-AF65-F5344CB8AC3E}">
        <p14:creationId xmlns:p14="http://schemas.microsoft.com/office/powerpoint/2010/main" val="10763721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La Sécurité</a:t>
            </a:r>
            <a:endParaRPr lang="ru-RU" b="1" dirty="0"/>
          </a:p>
        </p:txBody>
      </p:sp>
      <p:sp>
        <p:nvSpPr>
          <p:cNvPr id="3" name="Объект 6">
            <a:extLst>
              <a:ext uri="{FF2B5EF4-FFF2-40B4-BE49-F238E27FC236}">
                <a16:creationId xmlns:a16="http://schemas.microsoft.com/office/drawing/2014/main" id="{E588A240-FC5C-BF69-2F93-B165489C2720}"/>
              </a:ext>
            </a:extLst>
          </p:cNvPr>
          <p:cNvSpPr txBox="1">
            <a:spLocks/>
          </p:cNvSpPr>
          <p:nvPr/>
        </p:nvSpPr>
        <p:spPr>
          <a:xfrm>
            <a:off x="633741" y="986828"/>
            <a:ext cx="5111451" cy="5568463"/>
          </a:xfrm>
          <a:prstGeom prst="rect">
            <a:avLst/>
          </a:prstGeo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A53010"/>
              </a:buClr>
              <a:buSzTx/>
              <a:buNone/>
              <a:tabLst/>
              <a:defRPr/>
            </a:pPr>
            <a:r>
              <a:rPr kumimoji="0" lang="fr-FR" sz="23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Les Injections SQL :</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18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Une</a:t>
            </a: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a:t>
            </a:r>
            <a:r>
              <a:rPr kumimoji="0" lang="fr-FR" sz="18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Injection SQL Union </a:t>
            </a: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est un type d’attaque par injection SQL in band qui utilise l’opérateur UNION SQL pour extraire aisément les informations requises de la base de données ciblée.</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18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Une Injection SQL error-based</a:t>
            </a: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est un type d’attaque par injection SQL in band. Cette technique permet aux pirates de pondérer les messages d’erreurs retournés par les serveurs pour obtenir des informations sur la structure du serveur ciblé.</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18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Une Injection SQL blind time-based </a:t>
            </a: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est une technique qui repose sur l’envoi d’une demande SQL à une base de données pour évaluer les résultats d’une demande.</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18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Une injection SQL blind boolean-based </a:t>
            </a: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est une technique d’injection inférentielle (conclusions à partir d'une assertion considérée comme vraie) très similaire à l’injection SQL blind time-based par laquelle les pirates envoient une commande SQL à la fois pour tenter d’énumérer la base de données. </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18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Une Injection SQL out-of-band </a:t>
            </a: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est une technique utilisée par les pirates pour générer des commandes DNS (Domain Name System) et/ou http, destinée à leur envoyer directement des données. </a:t>
            </a:r>
          </a:p>
        </p:txBody>
      </p:sp>
      <p:sp>
        <p:nvSpPr>
          <p:cNvPr id="4" name="Объект 6">
            <a:extLst>
              <a:ext uri="{FF2B5EF4-FFF2-40B4-BE49-F238E27FC236}">
                <a16:creationId xmlns:a16="http://schemas.microsoft.com/office/drawing/2014/main" id="{9ED6552F-F89F-3E8E-C65C-C780B6A7E9AB}"/>
              </a:ext>
            </a:extLst>
          </p:cNvPr>
          <p:cNvSpPr txBox="1">
            <a:spLocks/>
          </p:cNvSpPr>
          <p:nvPr/>
        </p:nvSpPr>
        <p:spPr>
          <a:xfrm>
            <a:off x="6095998" y="986828"/>
            <a:ext cx="5111451" cy="5568463"/>
          </a:xfrm>
          <a:prstGeom prst="rect">
            <a:avLst/>
          </a:prstGeo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vert="horz" lIns="91440" tIns="45720" rIns="91440" bIns="45720" rtlCol="0">
            <a:normAutofit fontScale="625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A53010"/>
              </a:buClr>
              <a:buSzTx/>
              <a:buNone/>
              <a:tabLst/>
              <a:defRPr/>
            </a:pPr>
            <a:r>
              <a:rPr lang="fr-FR" sz="2900" b="1" dirty="0">
                <a:solidFill>
                  <a:prstClr val="black">
                    <a:lumMod val="75000"/>
                    <a:lumOff val="25000"/>
                  </a:prstClr>
                </a:solidFill>
                <a:latin typeface="Century Gothic" panose="020B0502020202020204"/>
              </a:rPr>
              <a:t>M</a:t>
            </a:r>
            <a:r>
              <a:rPr kumimoji="0" lang="fr-FR" sz="29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esures pour prévenir les injections SQL :</a:t>
            </a:r>
            <a:endParaRPr kumimoji="0" lang="ru-RU" sz="29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26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Utilisation de requêtes préparées </a:t>
            </a:r>
            <a:r>
              <a:rPr kumimoji="0" lang="fr-FR" sz="26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les requêtes préparées séparent les données et le code SQL, empêchant ainsi la possibilité d'introduire du code malveillant.</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26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Filtrage de l'entrée utilisateur </a:t>
            </a:r>
            <a:r>
              <a:rPr kumimoji="0" lang="fr-FR" sz="26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toutes les données utilisateur doivent être soigneusement vérifiées pour détecter les injections SQL potentielles, telles que les guillemets simples ou les commentaires SQL.</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26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Utilisation de l'ORM </a:t>
            </a:r>
            <a:r>
              <a:rPr kumimoji="0" lang="fr-FR" sz="26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(Object-Relational Mapping) : les frameworks ORM fournissent une interface pour travailler avec la base de données, masquant les détails SQL et prévenant ainsi les injections SQL.</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26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Limitation des privilèges d'accès à la base de données</a:t>
            </a:r>
            <a:r>
              <a:rPr kumimoji="0" lang="fr-FR" sz="26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 la limitation des privilèges d'accès à la base de données peut empêcher les attaques potentielles par injection SQL.</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26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Mises à jour régulières des logiciels </a:t>
            </a:r>
            <a:r>
              <a:rPr kumimoji="0" lang="fr-FR" sz="26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les mises à jour régulières des logiciels et des frameworks peuvent aider à corriger les vulnérabilités qui pourraient être utilisées pour des attaques par injection SQL.</a:t>
            </a:r>
          </a:p>
        </p:txBody>
      </p:sp>
    </p:spTree>
    <p:extLst>
      <p:ext uri="{BB962C8B-B14F-4D97-AF65-F5344CB8AC3E}">
        <p14:creationId xmlns:p14="http://schemas.microsoft.com/office/powerpoint/2010/main" val="37115211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La Sécurité</a:t>
            </a:r>
            <a:endParaRPr lang="ru-RU" b="1" dirty="0"/>
          </a:p>
        </p:txBody>
      </p:sp>
      <p:sp>
        <p:nvSpPr>
          <p:cNvPr id="3" name="Объект 6">
            <a:extLst>
              <a:ext uri="{FF2B5EF4-FFF2-40B4-BE49-F238E27FC236}">
                <a16:creationId xmlns:a16="http://schemas.microsoft.com/office/drawing/2014/main" id="{E588A240-FC5C-BF69-2F93-B165489C2720}"/>
              </a:ext>
            </a:extLst>
          </p:cNvPr>
          <p:cNvSpPr txBox="1">
            <a:spLocks/>
          </p:cNvSpPr>
          <p:nvPr/>
        </p:nvSpPr>
        <p:spPr>
          <a:xfrm>
            <a:off x="633741" y="986828"/>
            <a:ext cx="5111451" cy="5568463"/>
          </a:xfrm>
          <a:prstGeom prst="rect">
            <a:avLst/>
          </a:prstGeo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A53010"/>
              </a:buClr>
              <a:buSzTx/>
              <a:buNone/>
              <a:tabLst/>
              <a:defRPr/>
            </a:pPr>
            <a:r>
              <a:rPr kumimoji="0" lang="fr-FR" sz="23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CSRF (Cross-Site Request Forgery) :</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18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Attaque CSRF simple </a:t>
            </a: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un attaquant envoie un lien vers un site malveillant ou un code malveillant par e-mail, qui envoie automatiquement des requêtes au site cible.</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18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Attaque par falsification de formulaire </a:t>
            </a: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un attaquant crée un formulaire sur son propre site qui envoie des requêtes au site cible, et envoie un lien vers ce formulaire à la victime. Lorsque la victime remplit le formulaire, les requêtes sont envoyées au site cible sans son consentement.</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18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Attaque via XHR </a:t>
            </a: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un attaquant utilise JavaScript pour envoyer des requêtes via l'objet XMLHttpRequest (XHR) au site cible, en utilisant les fichiers d'authentification cookie de la victime.</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18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Attaque via publicité malveillante </a:t>
            </a: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un attaquant place une publicité malveillante sur des sites visités par la victime, et cette publicité envoie des requêtes au site cible sans son consentement.</a:t>
            </a:r>
          </a:p>
        </p:txBody>
      </p:sp>
      <p:sp>
        <p:nvSpPr>
          <p:cNvPr id="4" name="Объект 6">
            <a:extLst>
              <a:ext uri="{FF2B5EF4-FFF2-40B4-BE49-F238E27FC236}">
                <a16:creationId xmlns:a16="http://schemas.microsoft.com/office/drawing/2014/main" id="{9ED6552F-F89F-3E8E-C65C-C780B6A7E9AB}"/>
              </a:ext>
            </a:extLst>
          </p:cNvPr>
          <p:cNvSpPr txBox="1">
            <a:spLocks/>
          </p:cNvSpPr>
          <p:nvPr/>
        </p:nvSpPr>
        <p:spPr>
          <a:xfrm>
            <a:off x="6095998" y="986828"/>
            <a:ext cx="5111451" cy="5568463"/>
          </a:xfrm>
          <a:prstGeom prst="rect">
            <a:avLst/>
          </a:prstGeo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vert="horz" lIns="91440" tIns="45720" rIns="91440" bIns="45720" rtlCol="0">
            <a:normAutofit fontScale="475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A53010"/>
              </a:buClr>
              <a:buSzTx/>
              <a:buNone/>
              <a:tabLst/>
              <a:defRPr/>
            </a:pPr>
            <a:r>
              <a:rPr lang="fr-FR" sz="2900" b="1" dirty="0">
                <a:solidFill>
                  <a:prstClr val="black">
                    <a:lumMod val="75000"/>
                    <a:lumOff val="25000"/>
                  </a:prstClr>
                </a:solidFill>
                <a:latin typeface="Century Gothic" panose="020B0502020202020204"/>
              </a:rPr>
              <a:t>M</a:t>
            </a:r>
            <a:r>
              <a:rPr kumimoji="0" lang="fr-FR" sz="29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esures pour prévenir CSRF :</a:t>
            </a:r>
            <a:endParaRPr kumimoji="0" lang="ru-RU" sz="29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26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Utilisation de jetons CSRF </a:t>
            </a:r>
            <a:r>
              <a:rPr kumimoji="0" lang="fr-FR" sz="26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la génération de jetons CSRF uniques qui sont ajoutés aux formulaires et aux requêtes permet de vérifier que la demande a été envoyée à partir d'une source de confiance.</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26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Vérification de l'en-tête Referer </a:t>
            </a:r>
            <a:r>
              <a:rPr kumimoji="0" lang="fr-FR" sz="26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la vérification de l'en-tête Referer permet de s'assurer que la demande a été envoyée depuis votre site Web plutôt que d'un autre, ce qui peut indiquer une attaque CSRF.</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26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Utilisation de cookies SameSite </a:t>
            </a:r>
            <a:r>
              <a:rPr kumimoji="0" lang="fr-FR" sz="26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l'utilisation de cookies SameSite permet de limiter l'envoi de cookies vers d'autres sites, réduisant ainsi la probabilité d'attaques CSRF.</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26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Utilisation de la méthode HTTP POST </a:t>
            </a:r>
            <a:r>
              <a:rPr kumimoji="0" lang="fr-FR" sz="26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l'utilisation de la méthode POST pour envoyer des formulaires et des requêtes peut prévenir les attaques CSRF, car la méthode GET peut être compromise.</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26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Limitation de la durée de vie de la session </a:t>
            </a:r>
            <a:r>
              <a:rPr kumimoji="0" lang="fr-FR" sz="26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la limitation de la durée de vie de la session peut réduire la probabilité d'une attaque CSRF réussie.</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26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Utilisation de Captcha </a:t>
            </a:r>
            <a:r>
              <a:rPr kumimoji="0" lang="fr-FR" sz="26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l'utilisation de Captcha pour vérifier les utilisateurs peut aider à prévenir les attaques CSRF, car elles peuvent empêcher le remplissage automatique des formulaires.</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26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Mise à jour régulière des logiciels </a:t>
            </a:r>
            <a:r>
              <a:rPr kumimoji="0" lang="fr-FR" sz="26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la mise à jour régulière des logiciels et des frameworks peut aider à corriger les vulnérabilités qui peuvent être exploitées pour les attaques CSRF.</a:t>
            </a:r>
          </a:p>
        </p:txBody>
      </p:sp>
    </p:spTree>
    <p:extLst>
      <p:ext uri="{BB962C8B-B14F-4D97-AF65-F5344CB8AC3E}">
        <p14:creationId xmlns:p14="http://schemas.microsoft.com/office/powerpoint/2010/main" val="3878522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La Sécurité</a:t>
            </a:r>
            <a:r>
              <a:rPr lang="ru-RU" b="1" dirty="0"/>
              <a:t> </a:t>
            </a:r>
            <a:r>
              <a:rPr lang="fr-FR" b="1" dirty="0"/>
              <a:t>de mon projet</a:t>
            </a:r>
            <a:endParaRPr lang="ru-RU" b="1" dirty="0"/>
          </a:p>
        </p:txBody>
      </p:sp>
      <p:sp>
        <p:nvSpPr>
          <p:cNvPr id="7" name="Объект 6">
            <a:extLst>
              <a:ext uri="{FF2B5EF4-FFF2-40B4-BE49-F238E27FC236}">
                <a16:creationId xmlns:a16="http://schemas.microsoft.com/office/drawing/2014/main" id="{CBE10854-ACF8-8512-7B13-65FF7E2E73A8}"/>
              </a:ext>
            </a:extLst>
          </p:cNvPr>
          <p:cNvSpPr txBox="1">
            <a:spLocks/>
          </p:cNvSpPr>
          <p:nvPr/>
        </p:nvSpPr>
        <p:spPr>
          <a:xfrm>
            <a:off x="633741" y="1405983"/>
            <a:ext cx="11341949" cy="2442170"/>
          </a:xfrm>
          <a:prstGeom prst="rect">
            <a:avLst/>
          </a:prstGeo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vert="horz" lIns="91440" tIns="45720" rIns="91440" bIns="45720" rtlCol="0">
            <a:normAutofit fontScale="850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A53010"/>
              </a:buClr>
              <a:buSzTx/>
              <a:buNone/>
              <a:tabLst/>
              <a:defRPr/>
            </a:pPr>
            <a:r>
              <a:rPr kumimoji="0" lang="fr-FR" sz="23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Pour prévenir les attaques CSRF, j'utilise des </a:t>
            </a:r>
            <a:r>
              <a:rPr kumimoji="0" lang="fr-FR" sz="23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jetons CSRF :</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Ils sont générés côté serveur lorsque l'utilisateur demande initialement le formulaire de saisie de données. Lors de la génération du jeton, un algorithme spécial est utilisé pour assurer l'unicité de chaque jeton et protéger contre la falsification. </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Le jeton est ensuite transmis au client avec le formulaire, et le client le renvoie au serveur lorsqu'il soumet les données du formulaire. </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Le serveur vérifie ensuite l'authenticité du jeton et, s'il est valide, traite la demande. </a:t>
            </a:r>
          </a:p>
          <a:p>
            <a:pPr marL="0" marR="0" lvl="0" indent="0" algn="l" defTabSz="457200" rtl="0" eaLnBrk="1" fontAlgn="auto" latinLnBrk="0" hangingPunct="1">
              <a:lnSpc>
                <a:spcPct val="100000"/>
              </a:lnSpc>
              <a:spcBef>
                <a:spcPts val="1000"/>
              </a:spcBef>
              <a:spcAft>
                <a:spcPts val="0"/>
              </a:spcAft>
              <a:buClr>
                <a:srgbClr val="A53010"/>
              </a:buClr>
              <a:buSzTx/>
              <a:buNone/>
              <a:tabLst/>
              <a:defRPr/>
            </a:pP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La génération et la vérification des jetons CSRF dans Symfony sont effectuées automatiquement dans le cadre du composant Security.</a:t>
            </a:r>
          </a:p>
        </p:txBody>
      </p:sp>
      <p:pic>
        <p:nvPicPr>
          <p:cNvPr id="9" name="Рисунок 8">
            <a:extLst>
              <a:ext uri="{FF2B5EF4-FFF2-40B4-BE49-F238E27FC236}">
                <a16:creationId xmlns:a16="http://schemas.microsoft.com/office/drawing/2014/main" id="{3BFEAA8F-DDB7-7804-9A49-F834C1DB5133}"/>
              </a:ext>
            </a:extLst>
          </p:cNvPr>
          <p:cNvPicPr>
            <a:picLocks noChangeAspect="1"/>
          </p:cNvPicPr>
          <p:nvPr/>
        </p:nvPicPr>
        <p:blipFill>
          <a:blip r:embed="rId2"/>
          <a:stretch>
            <a:fillRect/>
          </a:stretch>
        </p:blipFill>
        <p:spPr>
          <a:xfrm>
            <a:off x="633741" y="4201110"/>
            <a:ext cx="5147627" cy="2354181"/>
          </a:xfrm>
          <a:prstGeom prst="rect">
            <a:avLst/>
          </a:prstGeom>
          <a:ln>
            <a:noFill/>
          </a:ln>
          <a:effectLst>
            <a:outerShdw blurRad="190500" algn="tl" rotWithShape="0">
              <a:srgbClr val="000000">
                <a:alpha val="70000"/>
              </a:srgbClr>
            </a:outerShdw>
          </a:effectLst>
        </p:spPr>
      </p:pic>
      <p:pic>
        <p:nvPicPr>
          <p:cNvPr id="11" name="Рисунок 10">
            <a:extLst>
              <a:ext uri="{FF2B5EF4-FFF2-40B4-BE49-F238E27FC236}">
                <a16:creationId xmlns:a16="http://schemas.microsoft.com/office/drawing/2014/main" id="{7A879048-EE81-B3AB-F270-8EDE9DB3E522}"/>
              </a:ext>
            </a:extLst>
          </p:cNvPr>
          <p:cNvPicPr>
            <a:picLocks noChangeAspect="1"/>
          </p:cNvPicPr>
          <p:nvPr/>
        </p:nvPicPr>
        <p:blipFill>
          <a:blip r:embed="rId3"/>
          <a:stretch>
            <a:fillRect/>
          </a:stretch>
        </p:blipFill>
        <p:spPr>
          <a:xfrm>
            <a:off x="6095999" y="4201110"/>
            <a:ext cx="5879691" cy="222451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830360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La Sécurité</a:t>
            </a:r>
            <a:r>
              <a:rPr lang="ru-RU" b="1" dirty="0"/>
              <a:t> </a:t>
            </a:r>
            <a:r>
              <a:rPr lang="fr-FR" b="1" dirty="0"/>
              <a:t>de mon projet</a:t>
            </a:r>
            <a:endParaRPr lang="ru-RU" b="1" dirty="0"/>
          </a:p>
        </p:txBody>
      </p:sp>
      <p:sp>
        <p:nvSpPr>
          <p:cNvPr id="7" name="Объект 6">
            <a:extLst>
              <a:ext uri="{FF2B5EF4-FFF2-40B4-BE49-F238E27FC236}">
                <a16:creationId xmlns:a16="http://schemas.microsoft.com/office/drawing/2014/main" id="{CBE10854-ACF8-8512-7B13-65FF7E2E73A8}"/>
              </a:ext>
            </a:extLst>
          </p:cNvPr>
          <p:cNvSpPr txBox="1">
            <a:spLocks/>
          </p:cNvSpPr>
          <p:nvPr/>
        </p:nvSpPr>
        <p:spPr>
          <a:xfrm>
            <a:off x="633741" y="1435509"/>
            <a:ext cx="4616685" cy="5158332"/>
          </a:xfrm>
          <a:prstGeom prst="rect">
            <a:avLst/>
          </a:prstGeo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A53010"/>
              </a:buClr>
              <a:buSzTx/>
              <a:buNone/>
              <a:tabLst/>
              <a:defRPr/>
            </a:pPr>
            <a:r>
              <a:rPr kumimoji="0" lang="fr-FR" sz="23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Protection contre les injections SQL</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20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L'utilisation de </a:t>
            </a:r>
            <a:r>
              <a:rPr kumimoji="0" lang="fr-FR" sz="20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l'ORM</a:t>
            </a:r>
            <a:r>
              <a:rPr kumimoji="0" lang="fr-FR" sz="20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(Mapping Objet-Relationnel) permet de travailler avec la base de données via des objets et des classes, plutôt que directement via des requêtes SQL. Cela réduit les risques d'erreurs lors de la rédaction de requêtes et protège contre les injections SQL. </a:t>
            </a:r>
          </a:p>
          <a:p>
            <a:pPr marL="0" marR="0" lvl="0" indent="0" algn="l" defTabSz="457200" rtl="0" eaLnBrk="1" fontAlgn="auto" latinLnBrk="0" hangingPunct="1">
              <a:lnSpc>
                <a:spcPct val="100000"/>
              </a:lnSpc>
              <a:spcBef>
                <a:spcPts val="1000"/>
              </a:spcBef>
              <a:spcAft>
                <a:spcPts val="0"/>
              </a:spcAft>
              <a:buClr>
                <a:srgbClr val="A53010"/>
              </a:buClr>
              <a:buSzTx/>
              <a:buNone/>
              <a:tabLst/>
              <a:defRPr/>
            </a:pPr>
            <a:endPar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endParaRPr>
          </a:p>
        </p:txBody>
      </p:sp>
      <p:sp>
        <p:nvSpPr>
          <p:cNvPr id="3" name="Объект 6">
            <a:extLst>
              <a:ext uri="{FF2B5EF4-FFF2-40B4-BE49-F238E27FC236}">
                <a16:creationId xmlns:a16="http://schemas.microsoft.com/office/drawing/2014/main" id="{09347309-4BD2-0BEC-9A32-BB6793A07B69}"/>
              </a:ext>
            </a:extLst>
          </p:cNvPr>
          <p:cNvSpPr txBox="1">
            <a:spLocks/>
          </p:cNvSpPr>
          <p:nvPr/>
        </p:nvSpPr>
        <p:spPr>
          <a:xfrm>
            <a:off x="6095999" y="1435509"/>
            <a:ext cx="4616686" cy="5158332"/>
          </a:xfrm>
          <a:prstGeom prst="rect">
            <a:avLst/>
          </a:prstGeo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A53010"/>
              </a:buClr>
              <a:buSzTx/>
              <a:buNone/>
              <a:tabLst/>
              <a:defRPr/>
            </a:pPr>
            <a:r>
              <a:rPr kumimoji="0" lang="fr-FR" sz="23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Protection contre les attaques XSS</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20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Twig</a:t>
            </a:r>
            <a:r>
              <a:rPr kumimoji="0" lang="fr-FR" sz="20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est un moteur de template pour le langage de programmation </a:t>
            </a:r>
            <a:r>
              <a:rPr kumimoji="0" lang="fr-FR" sz="20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PHP</a:t>
            </a:r>
            <a:r>
              <a:rPr kumimoji="0" lang="fr-FR" sz="20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Il dispose d'une protection intégrée contre les attaques XSS (Cross-Site Scripting), qui empêche l'insertion de code malveillant sur les pages de l'application via l'entrée utilisateur. Twig échappe automatiquement les valeurs de sortie pour empêcher l'exécution de code JavaScript et d'autres opérations dangereuses.</a:t>
            </a:r>
          </a:p>
        </p:txBody>
      </p:sp>
    </p:spTree>
    <p:extLst>
      <p:ext uri="{BB962C8B-B14F-4D97-AF65-F5344CB8AC3E}">
        <p14:creationId xmlns:p14="http://schemas.microsoft.com/office/powerpoint/2010/main" val="30478738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La Conclusion</a:t>
            </a:r>
            <a:endParaRPr lang="ru-RU" b="1" dirty="0"/>
          </a:p>
        </p:txBody>
      </p:sp>
      <p:sp>
        <p:nvSpPr>
          <p:cNvPr id="3" name="Объект 6">
            <a:extLst>
              <a:ext uri="{FF2B5EF4-FFF2-40B4-BE49-F238E27FC236}">
                <a16:creationId xmlns:a16="http://schemas.microsoft.com/office/drawing/2014/main" id="{E588A240-FC5C-BF69-2F93-B165489C2720}"/>
              </a:ext>
            </a:extLst>
          </p:cNvPr>
          <p:cNvSpPr txBox="1">
            <a:spLocks/>
          </p:cNvSpPr>
          <p:nvPr/>
        </p:nvSpPr>
        <p:spPr>
          <a:xfrm>
            <a:off x="633740" y="986828"/>
            <a:ext cx="5111451" cy="3041707"/>
          </a:xfrm>
          <a:prstGeom prst="rect">
            <a:avLst/>
          </a:prstGeo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A53010"/>
              </a:buClr>
              <a:buSzTx/>
              <a:buNone/>
              <a:tabLst/>
              <a:defRPr/>
            </a:pP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Pendant l'apprentissage, j'ai essayé plusieurs méthodes pour développer mon projet, j'ai commencé avec </a:t>
            </a:r>
            <a:r>
              <a:rPr kumimoji="0" lang="fr-FR" sz="18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React</a:t>
            </a: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mais j'ai décidé de me concentrer sur </a:t>
            </a:r>
            <a:r>
              <a:rPr kumimoji="0" lang="fr-FR" sz="18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Symfony</a:t>
            </a: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pour plusieurs raisons.</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Symfony est </a:t>
            </a:r>
            <a:r>
              <a:rPr kumimoji="0" lang="fr-FR" sz="18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basé sur PHP</a:t>
            </a: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qui est un langage de programmation orienté objet, dont les principes me sont familiers grâce à C#. </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Symfony est un framework </a:t>
            </a:r>
            <a:r>
              <a:rPr kumimoji="0" lang="fr-FR" sz="18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très puissant </a:t>
            </a: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avec une large gamme de fonctions intégrées. </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Il est agréable et </a:t>
            </a:r>
            <a:r>
              <a:rPr kumimoji="0" lang="fr-FR" sz="18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facile à utiliser</a:t>
            </a: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il est très visuel et compréhensible.</a:t>
            </a:r>
          </a:p>
        </p:txBody>
      </p:sp>
      <p:sp>
        <p:nvSpPr>
          <p:cNvPr id="5" name="Объект 6">
            <a:extLst>
              <a:ext uri="{FF2B5EF4-FFF2-40B4-BE49-F238E27FC236}">
                <a16:creationId xmlns:a16="http://schemas.microsoft.com/office/drawing/2014/main" id="{3BF9FB62-FF46-671B-778B-CF50D37ED7FA}"/>
              </a:ext>
            </a:extLst>
          </p:cNvPr>
          <p:cNvSpPr txBox="1">
            <a:spLocks/>
          </p:cNvSpPr>
          <p:nvPr/>
        </p:nvSpPr>
        <p:spPr>
          <a:xfrm>
            <a:off x="633740" y="4205375"/>
            <a:ext cx="10573709" cy="1173191"/>
          </a:xfrm>
          <a:prstGeom prst="rect">
            <a:avLst/>
          </a:prstGeo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A53010"/>
              </a:buClr>
              <a:buSzTx/>
              <a:buNone/>
              <a:tabLst/>
              <a:defRPr/>
            </a:pP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Lors de </a:t>
            </a:r>
            <a:r>
              <a:rPr kumimoji="0" lang="fr-FR" sz="18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mon stage</a:t>
            </a: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j'ai travaillé avec mon collègue étudiant </a:t>
            </a:r>
            <a:r>
              <a:rPr kumimoji="0" lang="fr-FR" sz="18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Daniel Gimenez </a:t>
            </a: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sur un projet réel de location de photomatons en </a:t>
            </a:r>
            <a:r>
              <a:rPr kumimoji="0" lang="fr-FR" sz="18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Next.js </a:t>
            </a: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et </a:t>
            </a:r>
            <a:r>
              <a:rPr kumimoji="0" lang="fr-FR" sz="18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MongoDB</a:t>
            </a: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 vous pouvez trouver la version de développement https://next-photo-booth.vercel.app ), et c'était une expérience complètement différente. </a:t>
            </a:r>
          </a:p>
        </p:txBody>
      </p:sp>
      <p:sp>
        <p:nvSpPr>
          <p:cNvPr id="6" name="Объект 6">
            <a:extLst>
              <a:ext uri="{FF2B5EF4-FFF2-40B4-BE49-F238E27FC236}">
                <a16:creationId xmlns:a16="http://schemas.microsoft.com/office/drawing/2014/main" id="{8F9B80A6-15CA-BCB4-B4C1-C296E8ECDDCA}"/>
              </a:ext>
            </a:extLst>
          </p:cNvPr>
          <p:cNvSpPr txBox="1">
            <a:spLocks/>
          </p:cNvSpPr>
          <p:nvPr/>
        </p:nvSpPr>
        <p:spPr>
          <a:xfrm>
            <a:off x="6095998" y="986826"/>
            <a:ext cx="5111451" cy="3041707"/>
          </a:xfrm>
          <a:prstGeom prst="rect">
            <a:avLst/>
          </a:prstGeo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vert="horz" lIns="91440" tIns="45720" rIns="91440" bIns="45720" rtlCol="0">
            <a:normAutofit fontScale="850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A53010"/>
              </a:buClr>
              <a:buSzTx/>
              <a:buNone/>
              <a:tabLst/>
              <a:defRPr/>
            </a:pP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Mes </a:t>
            </a:r>
            <a:r>
              <a:rPr kumimoji="0" lang="fr-FR" sz="18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objectifs principaux </a:t>
            </a: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lors de la rédaction de ce projet étaient les suivants : </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18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apprendre à écrire du code clair et efficace </a:t>
            </a:r>
            <a:endPar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18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me familiariser </a:t>
            </a: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avec </a:t>
            </a:r>
            <a:r>
              <a:rPr kumimoji="0" lang="fr-FR" sz="18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les technologies actuelle</a:t>
            </a: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s de la programmation web ; </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18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acquérir</a:t>
            </a: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a:t>
            </a:r>
            <a:r>
              <a:rPr kumimoji="0" lang="fr-FR" sz="18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l'habitude de penser de manière structurée</a:t>
            </a: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pour bien construire mes projets futurs </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fr-FR" sz="18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apprendre à travailler de manière autonome </a:t>
            </a: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et à trouver des solutions aux problèmes qui surgissent au cours du développement.</a:t>
            </a:r>
          </a:p>
          <a:p>
            <a:pPr marL="0" marR="0" lvl="0" indent="0" algn="l" defTabSz="457200" rtl="0" eaLnBrk="1" fontAlgn="auto" latinLnBrk="0" hangingPunct="1">
              <a:lnSpc>
                <a:spcPct val="100000"/>
              </a:lnSpc>
              <a:spcBef>
                <a:spcPts val="1000"/>
              </a:spcBef>
              <a:spcAft>
                <a:spcPts val="0"/>
              </a:spcAft>
              <a:buClr>
                <a:srgbClr val="A53010"/>
              </a:buClr>
              <a:buSzTx/>
              <a:buNone/>
              <a:tabLst/>
              <a:defRPr/>
            </a:pP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Je pense avoir atteint ces objectifs, bien qu'il reste encore beaucoup à apprendre. </a:t>
            </a:r>
          </a:p>
        </p:txBody>
      </p:sp>
      <p:sp>
        <p:nvSpPr>
          <p:cNvPr id="7" name="Объект 6">
            <a:extLst>
              <a:ext uri="{FF2B5EF4-FFF2-40B4-BE49-F238E27FC236}">
                <a16:creationId xmlns:a16="http://schemas.microsoft.com/office/drawing/2014/main" id="{EA42EDBB-38A2-D330-39F1-61F3B3D02AF3}"/>
              </a:ext>
            </a:extLst>
          </p:cNvPr>
          <p:cNvSpPr txBox="1">
            <a:spLocks/>
          </p:cNvSpPr>
          <p:nvPr/>
        </p:nvSpPr>
        <p:spPr>
          <a:xfrm>
            <a:off x="633739" y="5555406"/>
            <a:ext cx="10573709" cy="999885"/>
          </a:xfrm>
          <a:prstGeom prst="rect">
            <a:avLst/>
          </a:prstGeo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A53010"/>
              </a:buClr>
              <a:buSzTx/>
              <a:buNone/>
              <a:tabLst/>
              <a:defRPr/>
            </a:pPr>
            <a:r>
              <a:rPr kumimoji="0" lang="fr-FR" sz="18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Mes plans futurs </a:t>
            </a:r>
            <a:r>
              <a:rPr kumimoji="0" lang="fr-FR" sz="18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consistent à chercher du travail et à approfondir mes connaissances en PHP et en JavaScript, ainsi que dans leurs frameworks populaires. Je ne voudrais pas non plus oublier complètement C#.</a:t>
            </a:r>
          </a:p>
        </p:txBody>
      </p:sp>
    </p:spTree>
    <p:extLst>
      <p:ext uri="{BB962C8B-B14F-4D97-AF65-F5344CB8AC3E}">
        <p14:creationId xmlns:p14="http://schemas.microsoft.com/office/powerpoint/2010/main" val="23966179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Mes Remerciements</a:t>
            </a:r>
            <a:endParaRPr lang="ru-RU" b="1" dirty="0"/>
          </a:p>
        </p:txBody>
      </p:sp>
      <p:sp>
        <p:nvSpPr>
          <p:cNvPr id="3" name="Объект 6">
            <a:extLst>
              <a:ext uri="{FF2B5EF4-FFF2-40B4-BE49-F238E27FC236}">
                <a16:creationId xmlns:a16="http://schemas.microsoft.com/office/drawing/2014/main" id="{E588A240-FC5C-BF69-2F93-B165489C2720}"/>
              </a:ext>
            </a:extLst>
          </p:cNvPr>
          <p:cNvSpPr txBox="1">
            <a:spLocks/>
          </p:cNvSpPr>
          <p:nvPr/>
        </p:nvSpPr>
        <p:spPr>
          <a:xfrm>
            <a:off x="633740" y="2332143"/>
            <a:ext cx="10924513" cy="2193714"/>
          </a:xfrm>
          <a:prstGeom prst="rect">
            <a:avLst/>
          </a:prstGeo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A53010"/>
              </a:buClr>
              <a:buSzTx/>
              <a:buNone/>
              <a:tabLst/>
              <a:defRPr/>
            </a:pPr>
            <a:r>
              <a:rPr kumimoji="0" lang="fr-FR" sz="24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Je voudrais exprimer ma gratitude à notre </a:t>
            </a:r>
            <a:r>
              <a:rPr kumimoji="0" lang="fr-FR" sz="24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Tuteur de Formation</a:t>
            </a:r>
            <a:r>
              <a:rPr kumimoji="0" lang="fr-FR" sz="24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M. </a:t>
            </a:r>
            <a:r>
              <a:rPr kumimoji="0" lang="fr-FR" sz="24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Patrick Croquet</a:t>
            </a:r>
            <a:r>
              <a:rPr kumimoji="0" lang="fr-FR" sz="24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et à toute l'équipe de </a:t>
            </a:r>
            <a:r>
              <a:rPr kumimoji="0" lang="fr-FR" sz="2400" b="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l'AFPA</a:t>
            </a:r>
            <a:r>
              <a:rPr kumimoji="0" lang="fr-FR" sz="24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pour leur aide dans la réalisation de ce projet et leur soutien constant. </a:t>
            </a:r>
          </a:p>
          <a:p>
            <a:pPr marL="0" marR="0" lvl="0" indent="0" algn="l" defTabSz="457200" rtl="0" eaLnBrk="1" fontAlgn="auto" latinLnBrk="0" hangingPunct="1">
              <a:lnSpc>
                <a:spcPct val="100000"/>
              </a:lnSpc>
              <a:spcBef>
                <a:spcPts val="1000"/>
              </a:spcBef>
              <a:spcAft>
                <a:spcPts val="0"/>
              </a:spcAft>
              <a:buClr>
                <a:srgbClr val="A53010"/>
              </a:buClr>
              <a:buSzTx/>
              <a:buNone/>
              <a:tabLst/>
              <a:defRPr/>
            </a:pPr>
            <a:r>
              <a:rPr kumimoji="0" lang="fr-FR" sz="24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Je remercie également mes camarades étudiants </a:t>
            </a:r>
            <a:r>
              <a:rPr kumimoji="0" lang="fr-FR" sz="2400" u="none" strike="noStrike" kern="1200" cap="none" spc="0" normalizeH="0" baseline="0" noProof="0">
                <a:ln>
                  <a:noFill/>
                </a:ln>
                <a:solidFill>
                  <a:prstClr val="black">
                    <a:lumMod val="75000"/>
                    <a:lumOff val="25000"/>
                  </a:prstClr>
                </a:solidFill>
                <a:effectLst/>
                <a:uLnTx/>
                <a:uFillTx/>
                <a:latin typeface="Century Gothic" panose="020B0502020202020204"/>
                <a:ea typeface="+mn-ea"/>
                <a:cs typeface="+mn-cs"/>
              </a:rPr>
              <a:t>pour l’atmosphère </a:t>
            </a:r>
            <a:r>
              <a:rPr kumimoji="0" lang="fr-FR" sz="240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amicale et leur aide à résoudre les tâches d'apprentissage assignées.</a:t>
            </a:r>
          </a:p>
        </p:txBody>
      </p:sp>
    </p:spTree>
    <p:extLst>
      <p:ext uri="{BB962C8B-B14F-4D97-AF65-F5344CB8AC3E}">
        <p14:creationId xmlns:p14="http://schemas.microsoft.com/office/powerpoint/2010/main" val="2034679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n°1 : Développer La Partie Front-End</a:t>
            </a:r>
            <a:endParaRPr lang="ru-RU" b="1" dirty="0"/>
          </a:p>
        </p:txBody>
      </p:sp>
      <p:sp>
        <p:nvSpPr>
          <p:cNvPr id="7" name="Объект 6">
            <a:extLst>
              <a:ext uri="{FF2B5EF4-FFF2-40B4-BE49-F238E27FC236}">
                <a16:creationId xmlns:a16="http://schemas.microsoft.com/office/drawing/2014/main" id="{85782752-817E-D26B-EB47-53E3CA8BBB89}"/>
              </a:ext>
            </a:extLst>
          </p:cNvPr>
          <p:cNvSpPr>
            <a:spLocks noGrp="1"/>
          </p:cNvSpPr>
          <p:nvPr>
            <p:ph idx="1"/>
          </p:nvPr>
        </p:nvSpPr>
        <p:spPr>
          <a:xfrm>
            <a:off x="370936" y="2355066"/>
            <a:ext cx="3396858" cy="3315120"/>
          </a:xfr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a:normAutofit/>
          </a:bodyPr>
          <a:lstStyle/>
          <a:p>
            <a:pPr marL="0" indent="0">
              <a:buNone/>
            </a:pPr>
            <a:r>
              <a:rPr lang="fr-FR" sz="2400" b="1" dirty="0"/>
              <a:t>La charte graphique :</a:t>
            </a:r>
          </a:p>
          <a:p>
            <a:r>
              <a:rPr lang="fr-FR" dirty="0"/>
              <a:t>Création d’une charte graphique avec le logiciel </a:t>
            </a:r>
            <a:r>
              <a:rPr lang="fr-FR" b="1" dirty="0"/>
              <a:t>InkScape</a:t>
            </a:r>
            <a:r>
              <a:rPr lang="fr-FR" dirty="0"/>
              <a:t>, ce qui consiste à détailler tous les points à respecter qui regroupe l'ensemble des codes définissant l'identité visuelle du projet</a:t>
            </a:r>
          </a:p>
          <a:p>
            <a:pPr marL="0" indent="0">
              <a:buNone/>
            </a:pPr>
            <a:endParaRPr lang="ru-RU" dirty="0"/>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28"/>
            <a:ext cx="10924513" cy="684119"/>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Competence n°1 : Maquetter une application</a:t>
            </a:r>
            <a:endParaRPr kumimoji="0" lang="ru-RU"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endParaRPr>
          </a:p>
        </p:txBody>
      </p:sp>
      <p:pic>
        <p:nvPicPr>
          <p:cNvPr id="6" name="Рисунок 5">
            <a:extLst>
              <a:ext uri="{FF2B5EF4-FFF2-40B4-BE49-F238E27FC236}">
                <a16:creationId xmlns:a16="http://schemas.microsoft.com/office/drawing/2014/main" id="{5FAD7EDB-DEF3-F416-41EC-484013156CDE}"/>
              </a:ext>
            </a:extLst>
          </p:cNvPr>
          <p:cNvPicPr>
            <a:picLocks noChangeAspect="1"/>
          </p:cNvPicPr>
          <p:nvPr/>
        </p:nvPicPr>
        <p:blipFill>
          <a:blip r:embed="rId2"/>
          <a:stretch>
            <a:fillRect/>
          </a:stretch>
        </p:blipFill>
        <p:spPr>
          <a:xfrm>
            <a:off x="4114542" y="2355066"/>
            <a:ext cx="2340087" cy="3315123"/>
          </a:xfrm>
          <a:prstGeom prst="rect">
            <a:avLst/>
          </a:prstGeom>
          <a:ln>
            <a:noFill/>
          </a:ln>
          <a:effectLst>
            <a:outerShdw blurRad="190500" algn="tl" rotWithShape="0">
              <a:srgbClr val="000000">
                <a:alpha val="70000"/>
              </a:srgbClr>
            </a:outerShdw>
          </a:effectLst>
        </p:spPr>
      </p:pic>
      <p:pic>
        <p:nvPicPr>
          <p:cNvPr id="11" name="Рисунок 10">
            <a:extLst>
              <a:ext uri="{FF2B5EF4-FFF2-40B4-BE49-F238E27FC236}">
                <a16:creationId xmlns:a16="http://schemas.microsoft.com/office/drawing/2014/main" id="{E5944489-0A94-4EDA-3134-A44B0E5EA16E}"/>
              </a:ext>
            </a:extLst>
          </p:cNvPr>
          <p:cNvPicPr>
            <a:picLocks noChangeAspect="1"/>
          </p:cNvPicPr>
          <p:nvPr/>
        </p:nvPicPr>
        <p:blipFill>
          <a:blip r:embed="rId3"/>
          <a:stretch>
            <a:fillRect/>
          </a:stretch>
        </p:blipFill>
        <p:spPr>
          <a:xfrm>
            <a:off x="6660043" y="2355067"/>
            <a:ext cx="2343097" cy="3315123"/>
          </a:xfrm>
          <a:prstGeom prst="rect">
            <a:avLst/>
          </a:prstGeom>
          <a:ln>
            <a:noFill/>
          </a:ln>
          <a:effectLst>
            <a:outerShdw blurRad="190500" algn="tl" rotWithShape="0">
              <a:srgbClr val="000000">
                <a:alpha val="70000"/>
              </a:srgbClr>
            </a:outerShdw>
          </a:effectLst>
        </p:spPr>
      </p:pic>
      <p:pic>
        <p:nvPicPr>
          <p:cNvPr id="14" name="Рисунок 13">
            <a:extLst>
              <a:ext uri="{FF2B5EF4-FFF2-40B4-BE49-F238E27FC236}">
                <a16:creationId xmlns:a16="http://schemas.microsoft.com/office/drawing/2014/main" id="{620ED76E-62AC-EA60-F087-4F9330D99B94}"/>
              </a:ext>
            </a:extLst>
          </p:cNvPr>
          <p:cNvPicPr>
            <a:picLocks noChangeAspect="1"/>
          </p:cNvPicPr>
          <p:nvPr/>
        </p:nvPicPr>
        <p:blipFill>
          <a:blip r:embed="rId4"/>
          <a:stretch>
            <a:fillRect/>
          </a:stretch>
        </p:blipFill>
        <p:spPr>
          <a:xfrm>
            <a:off x="9208554" y="2355067"/>
            <a:ext cx="2349702" cy="331512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90144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n°1 : Développer La Partie Front-End</a:t>
            </a:r>
            <a:endParaRPr lang="ru-RU" b="1" dirty="0"/>
          </a:p>
        </p:txBody>
      </p:sp>
      <p:sp>
        <p:nvSpPr>
          <p:cNvPr id="7" name="Объект 6">
            <a:extLst>
              <a:ext uri="{FF2B5EF4-FFF2-40B4-BE49-F238E27FC236}">
                <a16:creationId xmlns:a16="http://schemas.microsoft.com/office/drawing/2014/main" id="{85782752-817E-D26B-EB47-53E3CA8BBB89}"/>
              </a:ext>
            </a:extLst>
          </p:cNvPr>
          <p:cNvSpPr>
            <a:spLocks noGrp="1"/>
          </p:cNvSpPr>
          <p:nvPr>
            <p:ph idx="1"/>
          </p:nvPr>
        </p:nvSpPr>
        <p:spPr>
          <a:xfrm>
            <a:off x="633741" y="1968613"/>
            <a:ext cx="6212135" cy="1460387"/>
          </a:xfr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a:normAutofit/>
          </a:bodyPr>
          <a:lstStyle/>
          <a:p>
            <a:pPr marL="0" indent="0">
              <a:buNone/>
            </a:pPr>
            <a:r>
              <a:rPr lang="fr-FR" sz="2400" b="1" dirty="0"/>
              <a:t>Les cibles :</a:t>
            </a:r>
          </a:p>
          <a:p>
            <a:r>
              <a:rPr lang="fr-FR" dirty="0"/>
              <a:t>Je vise un public de particulier, voici le profil type des prospects. J’ai créé ce Persona avec le logiciel </a:t>
            </a:r>
            <a:r>
              <a:rPr lang="fr-FR" b="1" dirty="0"/>
              <a:t>Xtensio</a:t>
            </a:r>
            <a:endParaRPr lang="ru-RU" b="1" dirty="0"/>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28"/>
            <a:ext cx="10924513" cy="684119"/>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Competence n°1 : Maquetter une application</a:t>
            </a:r>
            <a:endParaRPr kumimoji="0" lang="ru-RU"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endParaRPr>
          </a:p>
        </p:txBody>
      </p:sp>
      <p:pic>
        <p:nvPicPr>
          <p:cNvPr id="12" name="Рисунок 11" descr="Изображение выглядит как Шрифт, Графика, рукописный текст, типография&#10;&#10;Автоматически созданное описание">
            <a:extLst>
              <a:ext uri="{FF2B5EF4-FFF2-40B4-BE49-F238E27FC236}">
                <a16:creationId xmlns:a16="http://schemas.microsoft.com/office/drawing/2014/main" id="{D87B7281-6993-8303-26F1-E9691A1AA4DA}"/>
              </a:ext>
            </a:extLst>
          </p:cNvPr>
          <p:cNvPicPr>
            <a:picLocks noChangeAspect="1"/>
          </p:cNvPicPr>
          <p:nvPr/>
        </p:nvPicPr>
        <p:blipFill>
          <a:blip r:embed="rId2"/>
          <a:stretch>
            <a:fillRect/>
          </a:stretch>
        </p:blipFill>
        <p:spPr>
          <a:xfrm>
            <a:off x="8559251" y="1151320"/>
            <a:ext cx="2999004" cy="2999004"/>
          </a:xfrm>
          <a:prstGeom prst="rect">
            <a:avLst/>
          </a:prstGeom>
        </p:spPr>
      </p:pic>
      <p:pic>
        <p:nvPicPr>
          <p:cNvPr id="15" name="Рисунок 14" descr="Изображение выглядит как текст, электроника, компьютер, снимок экрана&#10;&#10;Автоматически созданное описание">
            <a:extLst>
              <a:ext uri="{FF2B5EF4-FFF2-40B4-BE49-F238E27FC236}">
                <a16:creationId xmlns:a16="http://schemas.microsoft.com/office/drawing/2014/main" id="{0FCA4BC9-2A4D-BD7F-98D5-DECFAEB6107B}"/>
              </a:ext>
            </a:extLst>
          </p:cNvPr>
          <p:cNvPicPr>
            <a:picLocks noChangeAspect="1"/>
          </p:cNvPicPr>
          <p:nvPr/>
        </p:nvPicPr>
        <p:blipFill>
          <a:blip r:embed="rId3"/>
          <a:stretch>
            <a:fillRect/>
          </a:stretch>
        </p:blipFill>
        <p:spPr>
          <a:xfrm>
            <a:off x="8559250" y="3630697"/>
            <a:ext cx="2999005" cy="2814267"/>
          </a:xfrm>
          <a:prstGeom prst="rect">
            <a:avLst/>
          </a:prstGeom>
          <a:ln>
            <a:noFill/>
          </a:ln>
          <a:effectLst>
            <a:outerShdw blurRad="190500" algn="tl" rotWithShape="0">
              <a:srgbClr val="000000">
                <a:alpha val="70000"/>
              </a:srgbClr>
            </a:outerShdw>
          </a:effectLst>
        </p:spPr>
      </p:pic>
      <p:pic>
        <p:nvPicPr>
          <p:cNvPr id="17" name="Рисунок 16" descr="Изображение выглядит как текст, электроника, снимок экрана, веб-страница&#10;&#10;Автоматически созданное описание">
            <a:extLst>
              <a:ext uri="{FF2B5EF4-FFF2-40B4-BE49-F238E27FC236}">
                <a16:creationId xmlns:a16="http://schemas.microsoft.com/office/drawing/2014/main" id="{6A205163-5BB0-4F02-94F8-64F56F0130C8}"/>
              </a:ext>
            </a:extLst>
          </p:cNvPr>
          <p:cNvPicPr>
            <a:picLocks noChangeAspect="1"/>
          </p:cNvPicPr>
          <p:nvPr/>
        </p:nvPicPr>
        <p:blipFill>
          <a:blip r:embed="rId4"/>
          <a:stretch>
            <a:fillRect/>
          </a:stretch>
        </p:blipFill>
        <p:spPr>
          <a:xfrm>
            <a:off x="4596496" y="3725542"/>
            <a:ext cx="2999004" cy="2718298"/>
          </a:xfrm>
          <a:prstGeom prst="rect">
            <a:avLst/>
          </a:prstGeom>
          <a:ln>
            <a:noFill/>
          </a:ln>
          <a:effectLst>
            <a:outerShdw blurRad="190500" algn="tl" rotWithShape="0">
              <a:srgbClr val="000000">
                <a:alpha val="70000"/>
              </a:srgbClr>
            </a:outerShdw>
          </a:effectLst>
        </p:spPr>
      </p:pic>
      <p:pic>
        <p:nvPicPr>
          <p:cNvPr id="19" name="Рисунок 18" descr="Изображение выглядит как текст, электроника, компьютер, Человеческое лицо&#10;&#10;Автоматически созданное описание">
            <a:extLst>
              <a:ext uri="{FF2B5EF4-FFF2-40B4-BE49-F238E27FC236}">
                <a16:creationId xmlns:a16="http://schemas.microsoft.com/office/drawing/2014/main" id="{9118B0ED-57E8-8D41-DC3B-0B10849E4760}"/>
              </a:ext>
            </a:extLst>
          </p:cNvPr>
          <p:cNvPicPr>
            <a:picLocks noChangeAspect="1"/>
          </p:cNvPicPr>
          <p:nvPr/>
        </p:nvPicPr>
        <p:blipFill>
          <a:blip r:embed="rId5"/>
          <a:stretch>
            <a:fillRect/>
          </a:stretch>
        </p:blipFill>
        <p:spPr>
          <a:xfrm>
            <a:off x="633741" y="3726666"/>
            <a:ext cx="2999004" cy="276628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46871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n°1 : Développer La Partie Front-End</a:t>
            </a:r>
            <a:endParaRPr lang="ru-RU" b="1" dirty="0"/>
          </a:p>
        </p:txBody>
      </p:sp>
      <p:sp>
        <p:nvSpPr>
          <p:cNvPr id="7" name="Объект 6">
            <a:extLst>
              <a:ext uri="{FF2B5EF4-FFF2-40B4-BE49-F238E27FC236}">
                <a16:creationId xmlns:a16="http://schemas.microsoft.com/office/drawing/2014/main" id="{85782752-817E-D26B-EB47-53E3CA8BBB89}"/>
              </a:ext>
            </a:extLst>
          </p:cNvPr>
          <p:cNvSpPr>
            <a:spLocks noGrp="1"/>
          </p:cNvSpPr>
          <p:nvPr>
            <p:ph idx="1"/>
          </p:nvPr>
        </p:nvSpPr>
        <p:spPr>
          <a:xfrm>
            <a:off x="633741" y="1968613"/>
            <a:ext cx="3412047" cy="1460387"/>
          </a:xfr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a:normAutofit/>
          </a:bodyPr>
          <a:lstStyle/>
          <a:p>
            <a:pPr marL="0" indent="0">
              <a:buNone/>
            </a:pPr>
            <a:r>
              <a:rPr lang="fr-FR" sz="2400" b="1" dirty="0"/>
              <a:t>La maquette :</a:t>
            </a:r>
          </a:p>
          <a:p>
            <a:r>
              <a:rPr lang="fr-FR" dirty="0"/>
              <a:t>Création de la Maquette de la page d’accueil avec le logiciel </a:t>
            </a:r>
            <a:r>
              <a:rPr lang="fr-FR" b="1" dirty="0"/>
              <a:t>Figma</a:t>
            </a:r>
            <a:r>
              <a:rPr lang="fr-FR" dirty="0"/>
              <a:t>.</a:t>
            </a:r>
            <a:endParaRPr lang="ru-RU" dirty="0"/>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28"/>
            <a:ext cx="10924513" cy="684119"/>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Competence n°1 : Maquetter une application</a:t>
            </a:r>
            <a:endParaRPr kumimoji="0" lang="ru-RU"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endParaRPr>
          </a:p>
        </p:txBody>
      </p:sp>
      <p:pic>
        <p:nvPicPr>
          <p:cNvPr id="4" name="Рисунок 3">
            <a:extLst>
              <a:ext uri="{FF2B5EF4-FFF2-40B4-BE49-F238E27FC236}">
                <a16:creationId xmlns:a16="http://schemas.microsoft.com/office/drawing/2014/main" id="{02505D54-1505-1DC8-4FC0-4682447F9E05}"/>
              </a:ext>
            </a:extLst>
          </p:cNvPr>
          <p:cNvPicPr>
            <a:picLocks noChangeAspect="1"/>
          </p:cNvPicPr>
          <p:nvPr/>
        </p:nvPicPr>
        <p:blipFill>
          <a:blip r:embed="rId3"/>
          <a:stretch>
            <a:fillRect/>
          </a:stretch>
        </p:blipFill>
        <p:spPr>
          <a:xfrm>
            <a:off x="5623021" y="1670947"/>
            <a:ext cx="5210615" cy="5004778"/>
          </a:xfrm>
          <a:prstGeom prst="rect">
            <a:avLst/>
          </a:prstGeom>
          <a:ln>
            <a:noFill/>
          </a:ln>
          <a:effectLst>
            <a:outerShdw blurRad="190500" algn="tl" rotWithShape="0">
              <a:srgbClr val="000000">
                <a:alpha val="70000"/>
              </a:srgbClr>
            </a:outerShdw>
          </a:effectLst>
        </p:spPr>
      </p:pic>
      <p:pic>
        <p:nvPicPr>
          <p:cNvPr id="8" name="Рисунок 7" descr="Изображение выглядит как Графика, графический дизайн, снимок экрана, Красочность&#10;&#10;Автоматически созданное описание">
            <a:extLst>
              <a:ext uri="{FF2B5EF4-FFF2-40B4-BE49-F238E27FC236}">
                <a16:creationId xmlns:a16="http://schemas.microsoft.com/office/drawing/2014/main" id="{545B5CFD-63FB-F650-E4B1-E454377ABEA2}"/>
              </a:ext>
            </a:extLst>
          </p:cNvPr>
          <p:cNvPicPr>
            <a:picLocks noChangeAspect="1"/>
          </p:cNvPicPr>
          <p:nvPr/>
        </p:nvPicPr>
        <p:blipFill>
          <a:blip r:embed="rId4"/>
          <a:stretch>
            <a:fillRect/>
          </a:stretch>
        </p:blipFill>
        <p:spPr>
          <a:xfrm>
            <a:off x="633741" y="4410785"/>
            <a:ext cx="3412047" cy="1706024"/>
          </a:xfrm>
          <a:prstGeom prst="rect">
            <a:avLst/>
          </a:prstGeom>
        </p:spPr>
      </p:pic>
    </p:spTree>
    <p:extLst>
      <p:ext uri="{BB962C8B-B14F-4D97-AF65-F5344CB8AC3E}">
        <p14:creationId xmlns:p14="http://schemas.microsoft.com/office/powerpoint/2010/main" val="3864659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n°1 : Développer La Partie Front-End</a:t>
            </a:r>
            <a:endParaRPr lang="ru-RU" b="1" dirty="0"/>
          </a:p>
        </p:txBody>
      </p:sp>
      <p:sp>
        <p:nvSpPr>
          <p:cNvPr id="7" name="Объект 6">
            <a:extLst>
              <a:ext uri="{FF2B5EF4-FFF2-40B4-BE49-F238E27FC236}">
                <a16:creationId xmlns:a16="http://schemas.microsoft.com/office/drawing/2014/main" id="{85782752-817E-D26B-EB47-53E3CA8BBB89}"/>
              </a:ext>
            </a:extLst>
          </p:cNvPr>
          <p:cNvSpPr>
            <a:spLocks noGrp="1"/>
          </p:cNvSpPr>
          <p:nvPr>
            <p:ph idx="1"/>
          </p:nvPr>
        </p:nvSpPr>
        <p:spPr>
          <a:xfrm>
            <a:off x="633742" y="1672737"/>
            <a:ext cx="3118750" cy="3080418"/>
          </a:xfr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a:normAutofit/>
          </a:bodyPr>
          <a:lstStyle/>
          <a:p>
            <a:pPr marL="0" indent="0">
              <a:buNone/>
            </a:pPr>
            <a:r>
              <a:rPr lang="fr-FR" sz="2400" b="1" dirty="0"/>
              <a:t>Code :</a:t>
            </a:r>
          </a:p>
          <a:p>
            <a:r>
              <a:rPr lang="fr-FR" dirty="0"/>
              <a:t>Ecriture des premières lignes de code de mon projet, en </a:t>
            </a:r>
            <a:r>
              <a:rPr lang="fr-FR" b="1" dirty="0"/>
              <a:t>HTML5</a:t>
            </a:r>
            <a:r>
              <a:rPr lang="fr-FR" dirty="0"/>
              <a:t> (HyperText Markup Language) et en </a:t>
            </a:r>
            <a:r>
              <a:rPr lang="fr-FR" b="1" dirty="0"/>
              <a:t>CSS3</a:t>
            </a:r>
            <a:r>
              <a:rPr lang="fr-FR" dirty="0"/>
              <a:t> (Cascading Style Sheets) avec l’éditeur de code </a:t>
            </a:r>
            <a:r>
              <a:rPr lang="fr-FR" b="1" dirty="0"/>
              <a:t>Visual Studio Code</a:t>
            </a:r>
            <a:r>
              <a:rPr lang="fr-FR" dirty="0"/>
              <a:t>.</a:t>
            </a:r>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28"/>
            <a:ext cx="10924513" cy="684119"/>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Competence n°1 : Maquetter une application</a:t>
            </a:r>
            <a:endParaRPr kumimoji="0" lang="ru-RU"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endParaRPr>
          </a:p>
        </p:txBody>
      </p:sp>
      <p:pic>
        <p:nvPicPr>
          <p:cNvPr id="5" name="Рисунок 4">
            <a:extLst>
              <a:ext uri="{FF2B5EF4-FFF2-40B4-BE49-F238E27FC236}">
                <a16:creationId xmlns:a16="http://schemas.microsoft.com/office/drawing/2014/main" id="{BA29E13A-EC77-8B64-80CB-CF974259DE11}"/>
              </a:ext>
            </a:extLst>
          </p:cNvPr>
          <p:cNvPicPr>
            <a:picLocks noChangeAspect="1"/>
          </p:cNvPicPr>
          <p:nvPr/>
        </p:nvPicPr>
        <p:blipFill>
          <a:blip r:embed="rId3"/>
          <a:stretch>
            <a:fillRect/>
          </a:stretch>
        </p:blipFill>
        <p:spPr>
          <a:xfrm>
            <a:off x="3978302" y="1672675"/>
            <a:ext cx="4235392" cy="4586801"/>
          </a:xfrm>
          <a:prstGeom prst="rect">
            <a:avLst/>
          </a:prstGeom>
          <a:ln>
            <a:noFill/>
          </a:ln>
          <a:effectLst>
            <a:outerShdw blurRad="190500" algn="tl" rotWithShape="0">
              <a:srgbClr val="000000">
                <a:alpha val="70000"/>
              </a:srgbClr>
            </a:outerShdw>
          </a:effectLst>
        </p:spPr>
      </p:pic>
      <p:pic>
        <p:nvPicPr>
          <p:cNvPr id="9" name="Рисунок 8">
            <a:extLst>
              <a:ext uri="{FF2B5EF4-FFF2-40B4-BE49-F238E27FC236}">
                <a16:creationId xmlns:a16="http://schemas.microsoft.com/office/drawing/2014/main" id="{B269DD1A-C485-2BB3-291F-6DD75AF467A8}"/>
              </a:ext>
            </a:extLst>
          </p:cNvPr>
          <p:cNvPicPr>
            <a:picLocks noChangeAspect="1"/>
          </p:cNvPicPr>
          <p:nvPr/>
        </p:nvPicPr>
        <p:blipFill>
          <a:blip r:embed="rId4"/>
          <a:stretch>
            <a:fillRect/>
          </a:stretch>
        </p:blipFill>
        <p:spPr>
          <a:xfrm>
            <a:off x="8439504" y="1670947"/>
            <a:ext cx="3277839" cy="4586678"/>
          </a:xfrm>
          <a:prstGeom prst="rect">
            <a:avLst/>
          </a:prstGeom>
          <a:ln>
            <a:noFill/>
          </a:ln>
          <a:effectLst>
            <a:outerShdw blurRad="190500" algn="tl" rotWithShape="0">
              <a:srgbClr val="000000">
                <a:alpha val="70000"/>
              </a:srgbClr>
            </a:outerShdw>
          </a:effectLst>
        </p:spPr>
      </p:pic>
      <p:pic>
        <p:nvPicPr>
          <p:cNvPr id="12" name="Рисунок 11" descr="Изображение выглядит как Графика, символ, снимок экрана, линия&#10;&#10;Автоматически созданное описание">
            <a:extLst>
              <a:ext uri="{FF2B5EF4-FFF2-40B4-BE49-F238E27FC236}">
                <a16:creationId xmlns:a16="http://schemas.microsoft.com/office/drawing/2014/main" id="{584CF562-37F9-3845-9BAC-3E32870A6A4B}"/>
              </a:ext>
            </a:extLst>
          </p:cNvPr>
          <p:cNvPicPr>
            <a:picLocks noChangeAspect="1"/>
          </p:cNvPicPr>
          <p:nvPr/>
        </p:nvPicPr>
        <p:blipFill>
          <a:blip r:embed="rId5"/>
          <a:stretch>
            <a:fillRect/>
          </a:stretch>
        </p:blipFill>
        <p:spPr>
          <a:xfrm>
            <a:off x="1516707" y="4929157"/>
            <a:ext cx="1352819" cy="1328468"/>
          </a:xfrm>
          <a:prstGeom prst="rect">
            <a:avLst/>
          </a:prstGeom>
        </p:spPr>
      </p:pic>
    </p:spTree>
    <p:extLst>
      <p:ext uri="{BB962C8B-B14F-4D97-AF65-F5344CB8AC3E}">
        <p14:creationId xmlns:p14="http://schemas.microsoft.com/office/powerpoint/2010/main" val="376203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FE0B39-42C2-3A44-F4EB-0CD91C75FBBC}"/>
              </a:ext>
            </a:extLst>
          </p:cNvPr>
          <p:cNvSpPr>
            <a:spLocks noGrp="1"/>
          </p:cNvSpPr>
          <p:nvPr>
            <p:ph type="title"/>
          </p:nvPr>
        </p:nvSpPr>
        <p:spPr>
          <a:xfrm>
            <a:off x="633743" y="302709"/>
            <a:ext cx="10924513" cy="684119"/>
          </a:xfrm>
        </p:spPr>
        <p:txBody>
          <a:bodyPr>
            <a:normAutofit/>
          </a:bodyPr>
          <a:lstStyle/>
          <a:p>
            <a:r>
              <a:rPr lang="fr-FR" b="1" dirty="0"/>
              <a:t>Activité n°1 : Développer La Partie Front-End</a:t>
            </a:r>
            <a:endParaRPr lang="ru-RU" b="1" dirty="0"/>
          </a:p>
        </p:txBody>
      </p:sp>
      <p:sp>
        <p:nvSpPr>
          <p:cNvPr id="7" name="Объект 6">
            <a:extLst>
              <a:ext uri="{FF2B5EF4-FFF2-40B4-BE49-F238E27FC236}">
                <a16:creationId xmlns:a16="http://schemas.microsoft.com/office/drawing/2014/main" id="{85782752-817E-D26B-EB47-53E3CA8BBB89}"/>
              </a:ext>
            </a:extLst>
          </p:cNvPr>
          <p:cNvSpPr>
            <a:spLocks noGrp="1"/>
          </p:cNvSpPr>
          <p:nvPr>
            <p:ph idx="1"/>
          </p:nvPr>
        </p:nvSpPr>
        <p:spPr>
          <a:xfrm>
            <a:off x="384357" y="1670947"/>
            <a:ext cx="3782201" cy="2905844"/>
          </a:xfrm>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p:spPr>
        <p:txBody>
          <a:bodyPr>
            <a:normAutofit lnSpcReduction="10000"/>
          </a:bodyPr>
          <a:lstStyle/>
          <a:p>
            <a:pPr marL="0" indent="0">
              <a:buNone/>
            </a:pPr>
            <a:r>
              <a:rPr lang="fr-FR" sz="2400" b="1" dirty="0"/>
              <a:t>Sauvegarder le code en créant des dépôts GitHub :</a:t>
            </a:r>
          </a:p>
          <a:p>
            <a:r>
              <a:rPr lang="fr-FR" dirty="0"/>
              <a:t>Pour sauvegarder l’avancée de mon travail j’ai utilisé </a:t>
            </a:r>
            <a:r>
              <a:rPr lang="fr-FR" b="1" dirty="0"/>
              <a:t>Github Desktop </a:t>
            </a:r>
            <a:r>
              <a:rPr lang="fr-FR" dirty="0"/>
              <a:t>et</a:t>
            </a:r>
            <a:r>
              <a:rPr lang="fr-FR" b="1" dirty="0"/>
              <a:t> Source Control </a:t>
            </a:r>
            <a:r>
              <a:rPr lang="fr-FR" dirty="0"/>
              <a:t>de</a:t>
            </a:r>
            <a:r>
              <a:rPr lang="fr-FR" b="1" dirty="0"/>
              <a:t> VS Code </a:t>
            </a:r>
            <a:r>
              <a:rPr lang="fr-FR" dirty="0"/>
              <a:t>en créant et modifiant des dépôts sur le </a:t>
            </a:r>
            <a:r>
              <a:rPr lang="fr-FR" b="1" dirty="0"/>
              <a:t>GitHub</a:t>
            </a:r>
            <a:r>
              <a:rPr lang="fr-FR" dirty="0"/>
              <a:t>.</a:t>
            </a:r>
          </a:p>
        </p:txBody>
      </p:sp>
      <p:sp>
        <p:nvSpPr>
          <p:cNvPr id="10" name="Заголовок 1">
            <a:extLst>
              <a:ext uri="{FF2B5EF4-FFF2-40B4-BE49-F238E27FC236}">
                <a16:creationId xmlns:a16="http://schemas.microsoft.com/office/drawing/2014/main" id="{749B94D8-4560-0322-118B-59A6901DDDBC}"/>
              </a:ext>
            </a:extLst>
          </p:cNvPr>
          <p:cNvSpPr txBox="1">
            <a:spLocks/>
          </p:cNvSpPr>
          <p:nvPr/>
        </p:nvSpPr>
        <p:spPr>
          <a:xfrm>
            <a:off x="633742" y="986828"/>
            <a:ext cx="10924513" cy="684119"/>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rPr>
              <a:t>Competence n°1 : Maquetter une application</a:t>
            </a:r>
            <a:endParaRPr kumimoji="0" lang="ru-RU" sz="2800" b="1"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j-ea"/>
              <a:cs typeface="+mj-cs"/>
            </a:endParaRPr>
          </a:p>
        </p:txBody>
      </p:sp>
      <p:pic>
        <p:nvPicPr>
          <p:cNvPr id="4" name="Рисунок 3">
            <a:extLst>
              <a:ext uri="{FF2B5EF4-FFF2-40B4-BE49-F238E27FC236}">
                <a16:creationId xmlns:a16="http://schemas.microsoft.com/office/drawing/2014/main" id="{9D099C52-9855-B5FF-2232-78A7443C2E5C}"/>
              </a:ext>
            </a:extLst>
          </p:cNvPr>
          <p:cNvPicPr>
            <a:picLocks noChangeAspect="1"/>
          </p:cNvPicPr>
          <p:nvPr/>
        </p:nvPicPr>
        <p:blipFill>
          <a:blip r:embed="rId3"/>
          <a:stretch>
            <a:fillRect/>
          </a:stretch>
        </p:blipFill>
        <p:spPr>
          <a:xfrm>
            <a:off x="4448923" y="4576791"/>
            <a:ext cx="3262789" cy="1978499"/>
          </a:xfrm>
          <a:prstGeom prst="rect">
            <a:avLst/>
          </a:prstGeom>
          <a:ln>
            <a:noFill/>
          </a:ln>
          <a:effectLst>
            <a:outerShdw blurRad="190500" algn="tl" rotWithShape="0">
              <a:srgbClr val="000000">
                <a:alpha val="70000"/>
              </a:srgbClr>
            </a:outerShdw>
          </a:effectLst>
        </p:spPr>
      </p:pic>
      <p:pic>
        <p:nvPicPr>
          <p:cNvPr id="15" name="Рисунок 14">
            <a:extLst>
              <a:ext uri="{FF2B5EF4-FFF2-40B4-BE49-F238E27FC236}">
                <a16:creationId xmlns:a16="http://schemas.microsoft.com/office/drawing/2014/main" id="{0573D32C-990A-8723-4450-216A0D2532CE}"/>
              </a:ext>
            </a:extLst>
          </p:cNvPr>
          <p:cNvPicPr>
            <a:picLocks noChangeAspect="1"/>
          </p:cNvPicPr>
          <p:nvPr/>
        </p:nvPicPr>
        <p:blipFill>
          <a:blip r:embed="rId4"/>
          <a:stretch>
            <a:fillRect/>
          </a:stretch>
        </p:blipFill>
        <p:spPr>
          <a:xfrm>
            <a:off x="4448923" y="1670947"/>
            <a:ext cx="5507732" cy="2707452"/>
          </a:xfrm>
          <a:prstGeom prst="rect">
            <a:avLst/>
          </a:prstGeom>
          <a:ln>
            <a:noFill/>
          </a:ln>
          <a:effectLst>
            <a:outerShdw blurRad="190500" algn="tl" rotWithShape="0">
              <a:srgbClr val="000000">
                <a:alpha val="70000"/>
              </a:srgbClr>
            </a:outerShdw>
          </a:effectLst>
        </p:spPr>
      </p:pic>
      <p:pic>
        <p:nvPicPr>
          <p:cNvPr id="17" name="Рисунок 16" descr="Изображение выглядит как кот, графическая вставка&#10;&#10;Автоматически созданное описание">
            <a:extLst>
              <a:ext uri="{FF2B5EF4-FFF2-40B4-BE49-F238E27FC236}">
                <a16:creationId xmlns:a16="http://schemas.microsoft.com/office/drawing/2014/main" id="{D266FEF3-F2E9-D531-6427-B871C9664290}"/>
              </a:ext>
            </a:extLst>
          </p:cNvPr>
          <p:cNvPicPr>
            <a:picLocks noChangeAspect="1"/>
          </p:cNvPicPr>
          <p:nvPr/>
        </p:nvPicPr>
        <p:blipFill>
          <a:blip r:embed="rId5"/>
          <a:stretch>
            <a:fillRect/>
          </a:stretch>
        </p:blipFill>
        <p:spPr>
          <a:xfrm>
            <a:off x="1286207" y="4576791"/>
            <a:ext cx="1978500" cy="1978500"/>
          </a:xfrm>
          <a:prstGeom prst="rect">
            <a:avLst/>
          </a:prstGeom>
        </p:spPr>
      </p:pic>
    </p:spTree>
    <p:extLst>
      <p:ext uri="{BB962C8B-B14F-4D97-AF65-F5344CB8AC3E}">
        <p14:creationId xmlns:p14="http://schemas.microsoft.com/office/powerpoint/2010/main" val="3901451049"/>
      </p:ext>
    </p:extLst>
  </p:cSld>
  <p:clrMapOvr>
    <a:masterClrMapping/>
  </p:clrMapOvr>
</p:sld>
</file>

<file path=ppt/theme/theme1.xml><?xml version="1.0" encoding="utf-8"?>
<a:theme xmlns:a="http://schemas.openxmlformats.org/drawingml/2006/main" name="Легкий дым">
  <a:themeElements>
    <a:clrScheme name="Легкий дым">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Легкий дым">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Легкий дым">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1618</TotalTime>
  <Words>6179</Words>
  <Application>Microsoft Office PowerPoint</Application>
  <PresentationFormat>Широкоэкранный</PresentationFormat>
  <Paragraphs>503</Paragraphs>
  <Slides>46</Slides>
  <Notes>22</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46</vt:i4>
      </vt:variant>
    </vt:vector>
  </HeadingPairs>
  <TitlesOfParts>
    <vt:vector size="52" baseType="lpstr">
      <vt:lpstr>Arial</vt:lpstr>
      <vt:lpstr>Calibri</vt:lpstr>
      <vt:lpstr>Century Gothic</vt:lpstr>
      <vt:lpstr>Söhne</vt:lpstr>
      <vt:lpstr>Wingdings 3</vt:lpstr>
      <vt:lpstr>Легкий дым</vt:lpstr>
      <vt:lpstr>Présentation du projet Floreil</vt:lpstr>
      <vt:lpstr>Introduction</vt:lpstr>
      <vt:lpstr>Activité n°1 : Développer La Partie Front-End</vt:lpstr>
      <vt:lpstr>Activité n°1 : Développer La Partie Front-End</vt:lpstr>
      <vt:lpstr>Activité n°1 : Développer La Partie Front-End</vt:lpstr>
      <vt:lpstr>Activité n°1 : Développer La Partie Front-End</vt:lpstr>
      <vt:lpstr>Activité n°1 : Développer La Partie Front-End</vt:lpstr>
      <vt:lpstr>Activité n°1 : Développer La Partie Front-End</vt:lpstr>
      <vt:lpstr>Activité n°1 : Développer La Partie Front-End</vt:lpstr>
      <vt:lpstr>Activité n°1 : Développer La Partie Front-End</vt:lpstr>
      <vt:lpstr>Activité n°1 : Développer La Partie Front-End</vt:lpstr>
      <vt:lpstr>Activité n°1 : Développer La Partie Front-End</vt:lpstr>
      <vt:lpstr>Activité n°1 : Développer La Partie Front-End</vt:lpstr>
      <vt:lpstr>Activité n°1 : Développer La Partie Front-End</vt:lpstr>
      <vt:lpstr>Activité n°1 : Développer La Partie Front-End</vt:lpstr>
      <vt:lpstr>Activité n°1 : Développer La Partie Front-End</vt:lpstr>
      <vt:lpstr>Activité n°1 : Développer La Partie Front-End</vt:lpstr>
      <vt:lpstr>Activité n°1 : Développer La Partie Front-End</vt:lpstr>
      <vt:lpstr>Activité n°1 : Développer La Partie Front-End</vt:lpstr>
      <vt:lpstr>Activité n°1 : Développer La Partie Front-End</vt:lpstr>
      <vt:lpstr>Activité n°1 : Développer La Partie Front-End</vt:lpstr>
      <vt:lpstr>Activité n°1 : Développer La Partie Front-End</vt:lpstr>
      <vt:lpstr>Activité n°2 : Développer La Partie Back-End</vt:lpstr>
      <vt:lpstr>Activité n°2 : Développer La Partie Back-End</vt:lpstr>
      <vt:lpstr>Activité n°2 : Développer La Partie Back-End</vt:lpstr>
      <vt:lpstr>Activité n°2 : Développer La Partie Back-End</vt:lpstr>
      <vt:lpstr>Activité n°2 : Développer La Partie Back-End</vt:lpstr>
      <vt:lpstr>Activité n°2 : Développer La Partie Back-End</vt:lpstr>
      <vt:lpstr>Activité n°2 : Développer La Partie Back-End</vt:lpstr>
      <vt:lpstr>Activité n°2 : Développer La Partie Back-End</vt:lpstr>
      <vt:lpstr>Activité n°2 : Développer La Partie Back-End</vt:lpstr>
      <vt:lpstr>Activité n°2 : Développer La Partie Back-End</vt:lpstr>
      <vt:lpstr>Activité n°2 : Développer La Partie Back-End</vt:lpstr>
      <vt:lpstr>Activité n°2 : Développer La Partie Back-End</vt:lpstr>
      <vt:lpstr>Activité n°2 : Développer La Partie Back-End</vt:lpstr>
      <vt:lpstr>Activité n°2 : Développer La Partie Back-End</vt:lpstr>
      <vt:lpstr>Activité n°2 : Développer La Partie Back-End</vt:lpstr>
      <vt:lpstr>Activité n°2 : Développer La Partie Back-End</vt:lpstr>
      <vt:lpstr>La Sécurité</vt:lpstr>
      <vt:lpstr>La Sécurité</vt:lpstr>
      <vt:lpstr>La Sécurité</vt:lpstr>
      <vt:lpstr>La Sécurité</vt:lpstr>
      <vt:lpstr>La Sécurité de mon projet</vt:lpstr>
      <vt:lpstr>La Sécurité de mon projet</vt:lpstr>
      <vt:lpstr>La Conclusion</vt:lpstr>
      <vt:lpstr>Mes Remerciements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du projet Floreil</dc:title>
  <dc:creator>Konstantin Shilkov</dc:creator>
  <cp:lastModifiedBy>Konstantin Shilkov</cp:lastModifiedBy>
  <cp:revision>7</cp:revision>
  <dcterms:created xsi:type="dcterms:W3CDTF">2023-04-22T21:57:17Z</dcterms:created>
  <dcterms:modified xsi:type="dcterms:W3CDTF">2023-04-24T22:27:48Z</dcterms:modified>
</cp:coreProperties>
</file>